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sldIdLst>
    <p:sldId id="261" r:id="rId5"/>
    <p:sldId id="259" r:id="rId6"/>
    <p:sldId id="279" r:id="rId7"/>
    <p:sldId id="280" r:id="rId8"/>
    <p:sldId id="269" r:id="rId9"/>
    <p:sldId id="268" r:id="rId10"/>
    <p:sldId id="266" r:id="rId11"/>
    <p:sldId id="270" r:id="rId12"/>
    <p:sldId id="281" r:id="rId13"/>
    <p:sldId id="282" r:id="rId14"/>
    <p:sldId id="267" r:id="rId15"/>
    <p:sldId id="271" r:id="rId16"/>
    <p:sldId id="272" r:id="rId17"/>
    <p:sldId id="262" r:id="rId18"/>
    <p:sldId id="273" r:id="rId19"/>
    <p:sldId id="274" r:id="rId20"/>
    <p:sldId id="275" r:id="rId21"/>
    <p:sldId id="276" r:id="rId22"/>
    <p:sldId id="263" r:id="rId23"/>
    <p:sldId id="277" r:id="rId24"/>
    <p:sldId id="278" r:id="rId25"/>
  </p:sldIdLst>
  <p:sldSz cx="12192000" cy="6858000"/>
  <p:notesSz cx="6858000" cy="9144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002"/>
    <a:srgbClr val="FFB743"/>
    <a:srgbClr val="FFD693"/>
    <a:srgbClr val="3A3A3A"/>
    <a:srgbClr val="7574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47530C-244E-4390-8DCC-0A5584A9F290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0EBB5C-86A2-430B-8CC1-4BDA7BF14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61594013-1948-422C-A32E-5126D5F93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5" r="21509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D566DAF-3B69-4989-A922-88BE52B623C4}"/>
              </a:ext>
            </a:extLst>
          </p:cNvPr>
          <p:cNvSpPr/>
          <p:nvPr userDrawn="1"/>
        </p:nvSpPr>
        <p:spPr>
          <a:xfrm>
            <a:off x="0" y="2305213"/>
            <a:ext cx="12192000" cy="2103530"/>
          </a:xfrm>
          <a:prstGeom prst="rect">
            <a:avLst/>
          </a:prstGeom>
          <a:solidFill>
            <a:srgbClr val="FFA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E2594-4BAF-425A-9249-983F81BA42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034" y="2330169"/>
            <a:ext cx="8459929" cy="1201523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>
                <a:solidFill>
                  <a:srgbClr val="58585A"/>
                </a:solidFill>
              </a:rPr>
              <a:t>Click to edit presentation title</a:t>
            </a:r>
            <a:endParaRPr lang="en-GB">
              <a:solidFill>
                <a:srgbClr val="58585A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8E2BF-7B7E-4926-A2A3-860047BCDF09}"/>
              </a:ext>
            </a:extLst>
          </p:cNvPr>
          <p:cNvSpPr txBox="1"/>
          <p:nvPr userDrawn="1"/>
        </p:nvSpPr>
        <p:spPr>
          <a:xfrm>
            <a:off x="1596406" y="1620894"/>
            <a:ext cx="87985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1">
                <a:solidFill>
                  <a:srgbClr val="3A3A3A"/>
                </a:solidFill>
              </a:rPr>
              <a:t>Intelligent Motion Control under Industry4.E</a:t>
            </a: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B5183B42-B19A-40D7-83FB-FA675A9498B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667" y="129412"/>
            <a:ext cx="5168665" cy="1719456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2BAD18D2-0769-4476-B5C3-614C167BB2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31693" y="3631236"/>
            <a:ext cx="7128612" cy="645479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985BF2D-A1D0-450D-8737-344A042C6E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3381" y="4962152"/>
            <a:ext cx="6335712" cy="473177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[Title] [name surname] [Org] - Email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405898DD-DBC6-4A1A-9AC9-9A1E33423C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3381" y="5474231"/>
            <a:ext cx="5602305" cy="431848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Location, [dd] [month – full spelling] [</a:t>
            </a:r>
            <a:r>
              <a:rPr lang="en-US" err="1"/>
              <a:t>yyyy</a:t>
            </a:r>
            <a:r>
              <a:rPr lang="en-US"/>
              <a:t>]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D227353-B3A8-4E52-87D6-56D383B10FAF}"/>
              </a:ext>
            </a:extLst>
          </p:cNvPr>
          <p:cNvGrpSpPr/>
          <p:nvPr userDrawn="1"/>
        </p:nvGrpSpPr>
        <p:grpSpPr>
          <a:xfrm>
            <a:off x="176758" y="6295862"/>
            <a:ext cx="6927427" cy="473177"/>
            <a:chOff x="176758" y="6295862"/>
            <a:chExt cx="6927427" cy="473177"/>
          </a:xfrm>
        </p:grpSpPr>
        <p:grpSp>
          <p:nvGrpSpPr>
            <p:cNvPr id="16" name="Google Shape;142;p25">
              <a:extLst>
                <a:ext uri="{FF2B5EF4-FFF2-40B4-BE49-F238E27FC236}">
                  <a16:creationId xmlns:a16="http://schemas.microsoft.com/office/drawing/2014/main" id="{A1AA0FF0-50A2-4DD2-9447-A838F46061AA}"/>
                </a:ext>
              </a:extLst>
            </p:cNvPr>
            <p:cNvGrpSpPr/>
            <p:nvPr userDrawn="1"/>
          </p:nvGrpSpPr>
          <p:grpSpPr>
            <a:xfrm>
              <a:off x="176758" y="6295862"/>
              <a:ext cx="6927427" cy="473177"/>
              <a:chOff x="1210998" y="5898701"/>
              <a:chExt cx="5094329" cy="430800"/>
            </a:xfrm>
          </p:grpSpPr>
          <p:pic>
            <p:nvPicPr>
              <p:cNvPr id="24" name="Google Shape;143;p25" descr="C:\Users\jdarioly\Desktop\euflag.png">
                <a:extLst>
                  <a:ext uri="{FF2B5EF4-FFF2-40B4-BE49-F238E27FC236}">
                    <a16:creationId xmlns:a16="http://schemas.microsoft.com/office/drawing/2014/main" id="{8BF118C1-E9B4-404C-9776-4271E76B7FB7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210998" y="5943726"/>
                <a:ext cx="473545" cy="3592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" name="Google Shape;144;p25">
                <a:extLst>
                  <a:ext uri="{FF2B5EF4-FFF2-40B4-BE49-F238E27FC236}">
                    <a16:creationId xmlns:a16="http://schemas.microsoft.com/office/drawing/2014/main" id="{7DC5B27E-C1F7-4930-BD84-A501FC8111BA}"/>
                  </a:ext>
                </a:extLst>
              </p:cNvPr>
              <p:cNvSpPr txBox="1"/>
              <p:nvPr/>
            </p:nvSpPr>
            <p:spPr>
              <a:xfrm>
                <a:off x="2391309" y="5898701"/>
                <a:ext cx="3914018" cy="43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just" rtl="0">
                  <a:lnSpc>
                    <a:spcPct val="13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 i="0" u="none" strike="noStrike">
                    <a:solidFill>
                      <a:srgbClr val="000000"/>
                    </a:solidFill>
                    <a:effectLst/>
                  </a:rPr>
                  <a:t>The project has received funding from the Electronic Component Systems for European Leadership Joint Undertaking, under Grant Agreement n°101007311</a:t>
                </a:r>
              </a:p>
            </p:txBody>
          </p:sp>
        </p:grpSp>
        <p:pic>
          <p:nvPicPr>
            <p:cNvPr id="19" name="image3.png">
              <a:extLst>
                <a:ext uri="{FF2B5EF4-FFF2-40B4-BE49-F238E27FC236}">
                  <a16:creationId xmlns:a16="http://schemas.microsoft.com/office/drawing/2014/main" id="{5EC55FF0-FFF5-4CD1-854F-469577D580F7}"/>
                </a:ext>
              </a:extLst>
            </p:cNvPr>
            <p:cNvPicPr/>
            <p:nvPr userDrawn="1"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852634" y="6327200"/>
              <a:ext cx="897213" cy="410502"/>
            </a:xfrm>
            <a:prstGeom prst="rect">
              <a:avLst/>
            </a:prstGeom>
            <a:ln/>
          </p:spPr>
        </p:pic>
      </p:grpSp>
    </p:spTree>
    <p:extLst>
      <p:ext uri="{BB962C8B-B14F-4D97-AF65-F5344CB8AC3E}">
        <p14:creationId xmlns:p14="http://schemas.microsoft.com/office/powerpoint/2010/main" val="239602999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02B1D1-F195-451F-93AD-75F03DB81D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306286"/>
            <a:ext cx="6856412" cy="463731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AD4638-6F50-4D31-9A60-8353173D1E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6760" y="1714500"/>
            <a:ext cx="4727749" cy="42291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2A4A48D-68DC-438C-99E4-B42085D3EB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2561" y="6287403"/>
            <a:ext cx="614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|   &lt;x&gt;</a:t>
            </a:r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DBD292A0-B86D-4981-87BA-74053BA50F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9903" y="6292980"/>
            <a:ext cx="2401129" cy="3539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0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5E58EC-FBD4-445A-B720-47826231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58" y="106634"/>
            <a:ext cx="7351505" cy="84727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604181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4A7AC-9F75-4840-B11E-A6A99A1E3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7B0C2F-1996-49F3-8A8B-E2AFEF5092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|   &lt;x&gt;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22345-0A9B-484C-B39D-C6621003456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44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_title">
    <p:bg>
      <p:bgPr>
        <a:solidFill>
          <a:srgbClr val="FFA002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etwork of dots and lines&#10;&#10;Description automatically generated">
            <a:extLst>
              <a:ext uri="{FF2B5EF4-FFF2-40B4-BE49-F238E27FC236}">
                <a16:creationId xmlns:a16="http://schemas.microsoft.com/office/drawing/2014/main" id="{F656B06F-7AE9-514D-E0AE-D20FE86649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043" r="17296" b="-3"/>
          <a:stretch/>
        </p:blipFill>
        <p:spPr>
          <a:xfrm flipH="1">
            <a:off x="0" y="5916"/>
            <a:ext cx="4913465" cy="6246564"/>
          </a:xfrm>
          <a:prstGeom prst="rect">
            <a:avLst/>
          </a:prstGeom>
        </p:spPr>
      </p:pic>
      <p:pic>
        <p:nvPicPr>
          <p:cNvPr id="9" name="Picture 8" descr="A network of dots and lines&#10;&#10;Description automatically generated">
            <a:extLst>
              <a:ext uri="{FF2B5EF4-FFF2-40B4-BE49-F238E27FC236}">
                <a16:creationId xmlns:a16="http://schemas.microsoft.com/office/drawing/2014/main" id="{A5094106-950F-90B9-4A48-5116D6BD42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043" r="17296" b="-3"/>
          <a:stretch/>
        </p:blipFill>
        <p:spPr>
          <a:xfrm>
            <a:off x="4905153" y="5916"/>
            <a:ext cx="4913465" cy="6246564"/>
          </a:xfrm>
          <a:prstGeom prst="rect">
            <a:avLst/>
          </a:prstGeom>
        </p:spPr>
      </p:pic>
      <p:pic>
        <p:nvPicPr>
          <p:cNvPr id="10" name="Picture 9" descr="A network of dots and lines&#10;&#10;Description automatically generated">
            <a:extLst>
              <a:ext uri="{FF2B5EF4-FFF2-40B4-BE49-F238E27FC236}">
                <a16:creationId xmlns:a16="http://schemas.microsoft.com/office/drawing/2014/main" id="{5536F52D-1189-BFA9-ED0A-A0EEAB8E2E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043" r="17296" b="-3"/>
          <a:stretch/>
        </p:blipFill>
        <p:spPr>
          <a:xfrm flipH="1">
            <a:off x="9806762" y="5916"/>
            <a:ext cx="4913465" cy="624656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CAD18-BBE9-4D5F-A787-D0E3C9E7C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2561" y="6287403"/>
            <a:ext cx="614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|   &lt;x&gt;</a:t>
            </a:r>
          </a:p>
        </p:txBody>
      </p:sp>
      <p:sp>
        <p:nvSpPr>
          <p:cNvPr id="7" name="Date Placeholder 2">
            <a:extLst>
              <a:ext uri="{FF2B5EF4-FFF2-40B4-BE49-F238E27FC236}">
                <a16:creationId xmlns:a16="http://schemas.microsoft.com/office/drawing/2014/main" id="{7CB6DF04-0E1C-4E59-B57C-A39F8C2C76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9903" y="6292980"/>
            <a:ext cx="2401129" cy="3539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0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5E6A40-7BE0-4602-865E-6F096E278FE8}"/>
              </a:ext>
            </a:extLst>
          </p:cNvPr>
          <p:cNvSpPr/>
          <p:nvPr userDrawn="1"/>
        </p:nvSpPr>
        <p:spPr>
          <a:xfrm>
            <a:off x="0" y="1992334"/>
            <a:ext cx="12192000" cy="2227741"/>
          </a:xfrm>
          <a:prstGeom prst="rect">
            <a:avLst/>
          </a:prstGeom>
          <a:solidFill>
            <a:srgbClr val="FFA002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AB24C0-62BE-43CD-9883-3BF82062335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" y="2455042"/>
            <a:ext cx="7128612" cy="1302327"/>
          </a:xfrm>
        </p:spPr>
        <p:txBody>
          <a:bodyPr anchor="ctr">
            <a:normAutofit/>
          </a:bodyPr>
          <a:lstStyle>
            <a:lvl1pPr marL="0" indent="0" algn="l">
              <a:buNone/>
              <a:defRPr sz="32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 for subsections</a:t>
            </a:r>
          </a:p>
        </p:txBody>
      </p:sp>
    </p:spTree>
    <p:extLst>
      <p:ext uri="{BB962C8B-B14F-4D97-AF65-F5344CB8AC3E}">
        <p14:creationId xmlns:p14="http://schemas.microsoft.com/office/powerpoint/2010/main" val="141992916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14B1F-4575-4CF2-90BB-339EFA12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758" y="1346479"/>
            <a:ext cx="11862841" cy="47346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96C0020-BE0A-4151-9C6F-7B699A075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2561" y="6287403"/>
            <a:ext cx="614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|   &lt;x&gt;</a:t>
            </a: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75E4EFC1-9FE9-40A6-B064-037554EF3F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9903" y="6292980"/>
            <a:ext cx="2401129" cy="3539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0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ECBE689-75FB-4C39-B8FA-4079F8475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58" y="106634"/>
            <a:ext cx="7351505" cy="84727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377640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8E039-7571-414B-A441-C361C62E7F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759" y="1714500"/>
            <a:ext cx="5845350" cy="4229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C25F99-DBA5-4393-85F3-7D63D5A5C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9124" y="1714500"/>
            <a:ext cx="5845350" cy="4229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815659D-92E9-4754-B797-244E5424A7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2561" y="6287403"/>
            <a:ext cx="614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|   &lt;x&gt;</a:t>
            </a:r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ABF693D8-E943-471D-B9BE-42DA1979AA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9903" y="6292980"/>
            <a:ext cx="2401129" cy="3539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0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A5C1894-9123-4E18-972B-954E6154F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58" y="106634"/>
            <a:ext cx="7351505" cy="84727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102175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1F103-1520-4B01-8780-9ACE3136A0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9935" y="1316334"/>
            <a:ext cx="5652654" cy="119999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D9352-9749-4388-977C-BFEFA78443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6759" y="2525568"/>
            <a:ext cx="5652654" cy="34180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309518-4C5A-4564-8BA3-1AB5B79A72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91563" y="1316335"/>
            <a:ext cx="5652654" cy="118874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0275B4-9221-4606-A655-27A3DBBA5B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91563" y="2505075"/>
            <a:ext cx="5652654" cy="3438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6C07238-2EB7-43F4-812D-85B224CDEB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862561" y="6287403"/>
            <a:ext cx="614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|   &lt;x&gt;</a:t>
            </a:r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DAF11C37-7FCD-4890-9A06-86C369AD0C60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479903" y="6292980"/>
            <a:ext cx="2401129" cy="3539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0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21C84E3-86BB-45B6-B6DF-3AC41B7E4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58" y="106634"/>
            <a:ext cx="7351505" cy="84727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336066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0F99CA1-75D8-4C81-90B5-3532E24C43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2561" y="6287403"/>
            <a:ext cx="614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|   &lt;x&gt;</a:t>
            </a: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77BC16A7-3EC9-4EB5-82EB-A9D200B7EC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9903" y="6292980"/>
            <a:ext cx="2401129" cy="3539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0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CA6A5A5-046D-4078-9178-839F8C542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58" y="106634"/>
            <a:ext cx="7351505" cy="84727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47830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7F4880B-DAD9-4C6B-9EA9-FB00B941D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2561" y="6287403"/>
            <a:ext cx="614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|   &lt;x&gt;</a:t>
            </a:r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2D9C2A0F-16BA-4971-998A-C6A128C3ED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9903" y="6292980"/>
            <a:ext cx="2401129" cy="3539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0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69B8AFF-CFA7-417F-BD88-5366DBA2E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58" y="106634"/>
            <a:ext cx="7351505" cy="84727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08233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B6FE2-D77D-4AB5-9E10-BF7F07D99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714499"/>
            <a:ext cx="6856412" cy="42290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A792D9-C393-436A-82BC-094A8DED6B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1714500"/>
            <a:ext cx="4619625" cy="42291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E083162-8C46-4617-8DC5-369221B2E7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2561" y="6287403"/>
            <a:ext cx="614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|   &lt;x&gt;</a:t>
            </a:r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65EDE15A-DFE3-4EBA-8AE3-C2FC033511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9903" y="6292980"/>
            <a:ext cx="2401129" cy="3539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0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3F58008-A64A-4BA1-BABC-714C86FFA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58" y="106634"/>
            <a:ext cx="7351505" cy="84727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0783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81D92705-2E71-4CD8-A615-0211989EBD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2" t="63024" r="21412" b="19442"/>
          <a:stretch/>
        </p:blipFill>
        <p:spPr>
          <a:xfrm>
            <a:off x="0" y="0"/>
            <a:ext cx="12192001" cy="12024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DA55368-BFA6-48A5-87DC-6EC07ADBEBE8}"/>
              </a:ext>
            </a:extLst>
          </p:cNvPr>
          <p:cNvSpPr/>
          <p:nvPr userDrawn="1"/>
        </p:nvSpPr>
        <p:spPr>
          <a:xfrm flipV="1">
            <a:off x="176758" y="6228823"/>
            <a:ext cx="11862841" cy="45719"/>
          </a:xfrm>
          <a:prstGeom prst="rect">
            <a:avLst/>
          </a:prstGeom>
          <a:gradFill>
            <a:gsLst>
              <a:gs pos="39000">
                <a:srgbClr val="FFA002"/>
              </a:gs>
              <a:gs pos="19000">
                <a:srgbClr val="FFA002"/>
              </a:gs>
              <a:gs pos="100000">
                <a:schemeClr val="bg1"/>
              </a:gs>
              <a:gs pos="47624">
                <a:schemeClr val="bg1"/>
              </a:gs>
              <a:gs pos="61000">
                <a:schemeClr val="bg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8ECBB4-0F6C-41D7-9B02-AC79811B59E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6758" y="106634"/>
            <a:ext cx="7351505" cy="8472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AAEB2C-0475-48D7-9B36-535A0037ACF3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76758" y="1722268"/>
            <a:ext cx="11862841" cy="4358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29BD5-B4E2-417A-A969-A81B728EE377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425055" y="6375206"/>
            <a:ext cx="614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|   &lt;x&gt;</a:t>
            </a:r>
          </a:p>
        </p:txBody>
      </p:sp>
      <p:sp>
        <p:nvSpPr>
          <p:cNvPr id="16" name="Date Placeholder 2">
            <a:extLst>
              <a:ext uri="{FF2B5EF4-FFF2-40B4-BE49-F238E27FC236}">
                <a16:creationId xmlns:a16="http://schemas.microsoft.com/office/drawing/2014/main" id="{732C7DDD-EBF6-458C-96F3-7261475BBD4B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9042397" y="6380783"/>
            <a:ext cx="2401129" cy="3539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0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0E202F9-A03F-41CE-B971-F0B17F3FB330}"/>
              </a:ext>
            </a:extLst>
          </p:cNvPr>
          <p:cNvGrpSpPr/>
          <p:nvPr userDrawn="1"/>
        </p:nvGrpSpPr>
        <p:grpSpPr>
          <a:xfrm>
            <a:off x="176758" y="6295862"/>
            <a:ext cx="6927427" cy="473177"/>
            <a:chOff x="176758" y="6295862"/>
            <a:chExt cx="6927427" cy="473177"/>
          </a:xfrm>
        </p:grpSpPr>
        <p:grpSp>
          <p:nvGrpSpPr>
            <p:cNvPr id="15" name="Google Shape;142;p25">
              <a:extLst>
                <a:ext uri="{FF2B5EF4-FFF2-40B4-BE49-F238E27FC236}">
                  <a16:creationId xmlns:a16="http://schemas.microsoft.com/office/drawing/2014/main" id="{C2000883-73E0-4E0E-99DD-01C0060D3A0B}"/>
                </a:ext>
              </a:extLst>
            </p:cNvPr>
            <p:cNvGrpSpPr/>
            <p:nvPr userDrawn="1"/>
          </p:nvGrpSpPr>
          <p:grpSpPr>
            <a:xfrm>
              <a:off x="176758" y="6295862"/>
              <a:ext cx="6927427" cy="473177"/>
              <a:chOff x="1210998" y="5898701"/>
              <a:chExt cx="5094329" cy="430800"/>
            </a:xfrm>
          </p:grpSpPr>
          <p:pic>
            <p:nvPicPr>
              <p:cNvPr id="18" name="Google Shape;143;p25" descr="C:\Users\jdarioly\Desktop\euflag.png">
                <a:extLst>
                  <a:ext uri="{FF2B5EF4-FFF2-40B4-BE49-F238E27FC236}">
                    <a16:creationId xmlns:a16="http://schemas.microsoft.com/office/drawing/2014/main" id="{E938274A-E40D-48CD-B309-296E7F3B3EE0}"/>
                  </a:ext>
                </a:extLst>
              </p:cNvPr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1210998" y="5943726"/>
                <a:ext cx="473545" cy="3592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" name="Google Shape;144;p25">
                <a:extLst>
                  <a:ext uri="{FF2B5EF4-FFF2-40B4-BE49-F238E27FC236}">
                    <a16:creationId xmlns:a16="http://schemas.microsoft.com/office/drawing/2014/main" id="{53A5E77E-2B6B-46D3-9B49-B417467BBD64}"/>
                  </a:ext>
                </a:extLst>
              </p:cNvPr>
              <p:cNvSpPr txBox="1"/>
              <p:nvPr/>
            </p:nvSpPr>
            <p:spPr>
              <a:xfrm>
                <a:off x="2391309" y="5898701"/>
                <a:ext cx="3914018" cy="43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just" rtl="0">
                  <a:lnSpc>
                    <a:spcPct val="13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 i="0" u="none" strike="noStrike">
                    <a:solidFill>
                      <a:srgbClr val="000000"/>
                    </a:solidFill>
                    <a:effectLst/>
                  </a:rPr>
                  <a:t>The project has received funding from the Electronic Component Systems for European Leadership Joint Undertaking, under Grant Agreement n°101007311</a:t>
                </a:r>
              </a:p>
            </p:txBody>
          </p:sp>
        </p:grpSp>
        <p:pic>
          <p:nvPicPr>
            <p:cNvPr id="20" name="image3.png">
              <a:extLst>
                <a:ext uri="{FF2B5EF4-FFF2-40B4-BE49-F238E27FC236}">
                  <a16:creationId xmlns:a16="http://schemas.microsoft.com/office/drawing/2014/main" id="{5A05002E-6C27-4C1D-8A61-7F0C093CB957}"/>
                </a:ext>
              </a:extLst>
            </p:cNvPr>
            <p:cNvPicPr/>
            <p:nvPr userDrawn="1"/>
          </p:nvPicPr>
          <p:blipFill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852634" y="6327200"/>
              <a:ext cx="897213" cy="410502"/>
            </a:xfrm>
            <a:prstGeom prst="rect">
              <a:avLst/>
            </a:prstGeom>
            <a:ln/>
          </p:spPr>
        </p:pic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7A34961-2FE6-491B-83EC-AC4FD6796F6F}"/>
              </a:ext>
            </a:extLst>
          </p:cNvPr>
          <p:cNvCxnSpPr>
            <a:cxnSpLocks/>
          </p:cNvCxnSpPr>
          <p:nvPr userDrawn="1"/>
        </p:nvCxnSpPr>
        <p:spPr>
          <a:xfrm>
            <a:off x="0" y="1199671"/>
            <a:ext cx="12192000" cy="275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968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8" r:id="rId2"/>
    <p:sldLayoutId id="2147483649" r:id="rId3"/>
    <p:sldLayoutId id="214748365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61963" indent="-231775" algn="l" defTabSz="914400" rtl="0" eaLnBrk="1" latinLnBrk="0" hangingPunct="1">
        <a:lnSpc>
          <a:spcPct val="90000"/>
        </a:lnSpc>
        <a:spcBef>
          <a:spcPts val="12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8188" indent="-228600" algn="l" defTabSz="914400" rtl="0" eaLnBrk="1" latinLnBrk="0" hangingPunct="1">
        <a:lnSpc>
          <a:spcPct val="90000"/>
        </a:lnSpc>
        <a:spcBef>
          <a:spcPts val="12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9963" indent="-231775" algn="l" defTabSz="914400" rtl="0" eaLnBrk="1" latinLnBrk="0" hangingPunct="1">
        <a:lnSpc>
          <a:spcPct val="90000"/>
        </a:lnSpc>
        <a:spcBef>
          <a:spcPts val="12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4588" indent="-174625" algn="l" defTabSz="914400" rtl="0" eaLnBrk="1" latinLnBrk="0" hangingPunct="1">
        <a:lnSpc>
          <a:spcPct val="90000"/>
        </a:lnSpc>
        <a:spcBef>
          <a:spcPts val="12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" userDrawn="1">
          <p15:clr>
            <a:srgbClr val="F26B43"/>
          </p15:clr>
        </p15:guide>
        <p15:guide id="2" pos="48" userDrawn="1">
          <p15:clr>
            <a:srgbClr val="F26B43"/>
          </p15:clr>
        </p15:guide>
        <p15:guide id="3" orient="horz" pos="4248" userDrawn="1">
          <p15:clr>
            <a:srgbClr val="F26B43"/>
          </p15:clr>
        </p15:guide>
        <p15:guide id="4" pos="7632" userDrawn="1">
          <p15:clr>
            <a:srgbClr val="F26B43"/>
          </p15:clr>
        </p15:guide>
        <p15:guide id="5" orient="horz" pos="144" userDrawn="1">
          <p15:clr>
            <a:srgbClr val="F26B43"/>
          </p15:clr>
        </p15:guide>
        <p15:guide id="6" orient="horz" pos="960" userDrawn="1">
          <p15:clr>
            <a:srgbClr val="F26B43"/>
          </p15:clr>
        </p15:guide>
        <p15:guide id="7" pos="96" userDrawn="1">
          <p15:clr>
            <a:srgbClr val="F26B43"/>
          </p15:clr>
        </p15:guide>
        <p15:guide id="8" pos="4752" userDrawn="1">
          <p15:clr>
            <a:srgbClr val="F26B43"/>
          </p15:clr>
        </p15:guide>
        <p15:guide id="9" orient="horz" pos="1080" userDrawn="1">
          <p15:clr>
            <a:srgbClr val="F26B43"/>
          </p15:clr>
        </p15:guide>
        <p15:guide id="10" orient="horz" pos="3840" userDrawn="1">
          <p15:clr>
            <a:srgbClr val="F26B43"/>
          </p15:clr>
        </p15:guide>
        <p15:guide id="11" pos="75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hdphoto" Target="../media/hdphoto1.wdp"/><Relationship Id="rId7" Type="http://schemas.openxmlformats.org/officeDocument/2006/relationships/hyperlink" Target="https://commons.wikimedia.org/wiki/File:Icon_Twitter.svg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27.png"/><Relationship Id="rId10" Type="http://schemas.openxmlformats.org/officeDocument/2006/relationships/hyperlink" Target="https://freepngimg.com/png/14269-linkedin-free-download-png" TargetMode="External"/><Relationship Id="rId4" Type="http://schemas.openxmlformats.org/officeDocument/2006/relationships/hyperlink" Target="https://www.mtctutorials.com/transparent-stuffs/all-in-one-social-media-icons-pack-download-free-template-download-free-png/attachment/world-wide-web-www-png-icon-free/" TargetMode="External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1CE10-8C4B-4F7D-9921-46621B294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73713"/>
            <a:ext cx="12192000" cy="1201523"/>
          </a:xfrm>
        </p:spPr>
        <p:txBody>
          <a:bodyPr>
            <a:normAutofit fontScale="90000"/>
          </a:bodyPr>
          <a:lstStyle/>
          <a:p>
            <a:r>
              <a:rPr lang="en-US" sz="4400" b="0" i="0" u="none" strike="noStrike" baseline="0" dirty="0">
                <a:latin typeface="NimbusRomNo9L-Regu"/>
              </a:rPr>
              <a:t>A Structured Inference Optimization Approach for</a:t>
            </a:r>
            <a:br>
              <a:rPr lang="en-US" sz="4400" b="0" i="0" u="none" strike="noStrike" baseline="0" dirty="0">
                <a:latin typeface="NimbusRomNo9L-Regu"/>
              </a:rPr>
            </a:br>
            <a:r>
              <a:rPr lang="en-US" sz="4400" b="0" i="0" u="none" strike="noStrike" baseline="0" dirty="0">
                <a:latin typeface="NimbusRomNo9L-Regu"/>
              </a:rPr>
              <a:t>Vision-Based DNN Deployment on Legacy Systems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D46283-4F38-432D-897E-A2DCF6F08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6879" y="3631236"/>
            <a:ext cx="10978242" cy="64547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Devi Darshini Manickam</a:t>
            </a:r>
            <a:r>
              <a:rPr lang="en-US" baseline="30000" dirty="0"/>
              <a:t>1,2</a:t>
            </a:r>
            <a:r>
              <a:rPr lang="en-US" dirty="0"/>
              <a:t>, </a:t>
            </a:r>
            <a:r>
              <a:rPr lang="en-US" u="sng" dirty="0"/>
              <a:t>Sajid Mohamed</a:t>
            </a:r>
            <a:r>
              <a:rPr lang="en-US" u="sng" baseline="30000" dirty="0"/>
              <a:t>1</a:t>
            </a:r>
            <a:r>
              <a:rPr lang="en-US" dirty="0"/>
              <a:t>, Vibhor Jain</a:t>
            </a:r>
            <a:r>
              <a:rPr lang="en-US" baseline="30000" dirty="0"/>
              <a:t>2</a:t>
            </a:r>
            <a:r>
              <a:rPr lang="en-US" dirty="0"/>
              <a:t>, Dip Goswami</a:t>
            </a:r>
            <a:r>
              <a:rPr lang="en-US" baseline="30000" dirty="0"/>
              <a:t>2</a:t>
            </a:r>
            <a:r>
              <a:rPr lang="en-US" dirty="0"/>
              <a:t>, Leonard Lensink</a:t>
            </a:r>
            <a:r>
              <a:rPr lang="en-US" baseline="30000" dirty="0"/>
              <a:t>1</a:t>
            </a:r>
            <a:endParaRPr lang="en-US" dirty="0"/>
          </a:p>
          <a:p>
            <a:r>
              <a:rPr lang="en-US" baseline="30000" dirty="0"/>
              <a:t>1</a:t>
            </a:r>
            <a:r>
              <a:rPr lang="en-US" dirty="0"/>
              <a:t>ITEC B.V., </a:t>
            </a:r>
            <a:r>
              <a:rPr lang="en-US" baseline="30000" dirty="0"/>
              <a:t>2</a:t>
            </a:r>
            <a:r>
              <a:rPr lang="en-US" dirty="0"/>
              <a:t>Eindhoven University of Technology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7E23F6-4CBA-45C6-BBC2-4D17304738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ETFA 2023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8D55E5-6857-46E7-B669-218DD302A1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12 September, Sinaia, Romania</a:t>
            </a:r>
          </a:p>
        </p:txBody>
      </p:sp>
      <p:pic>
        <p:nvPicPr>
          <p:cNvPr id="7" name="Picture 4" descr="ITEC equipment and automation technologies | Nexperia">
            <a:extLst>
              <a:ext uri="{FF2B5EF4-FFF2-40B4-BE49-F238E27FC236}">
                <a16:creationId xmlns:a16="http://schemas.microsoft.com/office/drawing/2014/main" id="{053685CC-86C8-6415-2ABA-BF4548A8A6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7" t="12464" r="13663" b="12132"/>
          <a:stretch/>
        </p:blipFill>
        <p:spPr bwMode="auto">
          <a:xfrm>
            <a:off x="6443314" y="5070001"/>
            <a:ext cx="2123742" cy="113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AC313EA8-0DDB-E935-BB26-15509ACF24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" t="12047" r="6524" b="15550"/>
          <a:stretch/>
        </p:blipFill>
        <p:spPr bwMode="auto">
          <a:xfrm>
            <a:off x="8566886" y="5072486"/>
            <a:ext cx="3636000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859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43BA18-A1B7-3038-0EBC-F68747A93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20315F-4840-4F0E-BDC3-58C807C6B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|   &lt;10&gt;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6D8917-4F8C-31ED-16C8-4ED5D73B6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engines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4C07E5-2909-D234-1714-856414AFF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408" y="1659391"/>
            <a:ext cx="7019925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787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C6C2-54E1-4806-7BCA-AB2557292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491067"/>
            <a:ext cx="11171208" cy="670560"/>
          </a:xfrm>
        </p:spPr>
        <p:txBody>
          <a:bodyPr>
            <a:normAutofit/>
          </a:bodyPr>
          <a:lstStyle/>
          <a:p>
            <a:r>
              <a:rPr lang="en-US" sz="3600" dirty="0"/>
              <a:t>Chosen Optimization Techniques for the Use Case</a:t>
            </a:r>
            <a:endParaRPr lang="en-IN" sz="3600" dirty="0"/>
          </a:p>
        </p:txBody>
      </p:sp>
      <p:pic>
        <p:nvPicPr>
          <p:cNvPr id="5" name="Content Placeholder 4" descr="A diagram of a machine learning process&#10;&#10;Description automatically generated">
            <a:extLst>
              <a:ext uri="{FF2B5EF4-FFF2-40B4-BE49-F238E27FC236}">
                <a16:creationId xmlns:a16="http://schemas.microsoft.com/office/drawing/2014/main" id="{208018D4-31C9-DFA4-4764-EEA13239D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124" y="1456233"/>
            <a:ext cx="9337709" cy="4457804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EA3AC5-B9C2-8C1E-2FCB-5B236E0534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11</a:t>
            </a:r>
            <a:endParaRPr lang="en-US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78A184-559E-2218-3A91-6EBA8EEAFC51}"/>
              </a:ext>
            </a:extLst>
          </p:cNvPr>
          <p:cNvSpPr txBox="1"/>
          <p:nvPr/>
        </p:nvSpPr>
        <p:spPr>
          <a:xfrm>
            <a:off x="128856" y="5825629"/>
            <a:ext cx="8517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Based on Kepner-Tregoe (KT) decision analysis using a weighted criteria matrix</a:t>
            </a:r>
          </a:p>
        </p:txBody>
      </p:sp>
    </p:spTree>
    <p:extLst>
      <p:ext uri="{BB962C8B-B14F-4D97-AF65-F5344CB8AC3E}">
        <p14:creationId xmlns:p14="http://schemas.microsoft.com/office/powerpoint/2010/main" val="2130333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48942-DD93-9F40-4F9F-53FC3EC83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Baseline Experimentation Results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7BB235F-95AC-2274-F6F6-724FF8DE75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7093763"/>
              </p:ext>
            </p:extLst>
          </p:nvPr>
        </p:nvGraphicFramePr>
        <p:xfrm>
          <a:off x="1097280" y="1710514"/>
          <a:ext cx="10186390" cy="14507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278">
                  <a:extLst>
                    <a:ext uri="{9D8B030D-6E8A-4147-A177-3AD203B41FA5}">
                      <a16:colId xmlns:a16="http://schemas.microsoft.com/office/drawing/2014/main" val="3181053453"/>
                    </a:ext>
                  </a:extLst>
                </a:gridCol>
                <a:gridCol w="2037278">
                  <a:extLst>
                    <a:ext uri="{9D8B030D-6E8A-4147-A177-3AD203B41FA5}">
                      <a16:colId xmlns:a16="http://schemas.microsoft.com/office/drawing/2014/main" val="1521816751"/>
                    </a:ext>
                  </a:extLst>
                </a:gridCol>
                <a:gridCol w="2037278">
                  <a:extLst>
                    <a:ext uri="{9D8B030D-6E8A-4147-A177-3AD203B41FA5}">
                      <a16:colId xmlns:a16="http://schemas.microsoft.com/office/drawing/2014/main" val="1238323353"/>
                    </a:ext>
                  </a:extLst>
                </a:gridCol>
                <a:gridCol w="2037278">
                  <a:extLst>
                    <a:ext uri="{9D8B030D-6E8A-4147-A177-3AD203B41FA5}">
                      <a16:colId xmlns:a16="http://schemas.microsoft.com/office/drawing/2014/main" val="3423995701"/>
                    </a:ext>
                  </a:extLst>
                </a:gridCol>
                <a:gridCol w="2037278">
                  <a:extLst>
                    <a:ext uri="{9D8B030D-6E8A-4147-A177-3AD203B41FA5}">
                      <a16:colId xmlns:a16="http://schemas.microsoft.com/office/drawing/2014/main" val="334567048"/>
                    </a:ext>
                  </a:extLst>
                </a:gridCol>
              </a:tblGrid>
              <a:tr h="72537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Model</a:t>
                      </a:r>
                      <a:endParaRPr lang="en-IN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Inference Engine</a:t>
                      </a:r>
                      <a:endParaRPr lang="en-IN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MAE - X and 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MAE - 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Inference Time (</a:t>
                      </a:r>
                      <a:r>
                        <a:rPr lang="en-US" sz="2000" dirty="0" err="1"/>
                        <a:t>ms</a:t>
                      </a:r>
                      <a:r>
                        <a:rPr lang="en-US" sz="2000" dirty="0"/>
                        <a:t>)</a:t>
                      </a:r>
                      <a:endParaRPr lang="en-IN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2112979"/>
                  </a:ext>
                </a:extLst>
              </a:tr>
              <a:tr h="725378">
                <a:tc>
                  <a:txBody>
                    <a:bodyPr/>
                    <a:lstStyle/>
                    <a:p>
                      <a:pPr algn="ctr"/>
                      <a:r>
                        <a:rPr lang="nb-NO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MobileNetV2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OpenCV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0.04485 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0.0403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9.531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330148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9794D6-37E2-54F0-45C2-024E03E2A967}"/>
                  </a:ext>
                </a:extLst>
              </p:cNvPr>
              <p:cNvSpPr txBox="1"/>
              <p:nvPr/>
            </p:nvSpPr>
            <p:spPr>
              <a:xfrm>
                <a:off x="733246" y="3847640"/>
                <a:ext cx="4982998" cy="8707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𝑀𝐴𝐸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−1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9794D6-37E2-54F0-45C2-024E03E2A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46" y="3847640"/>
                <a:ext cx="4982998" cy="8707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EB0ABA8-FEA5-45F4-808F-921C8A2E2145}"/>
              </a:ext>
            </a:extLst>
          </p:cNvPr>
          <p:cNvSpPr txBox="1"/>
          <p:nvPr/>
        </p:nvSpPr>
        <p:spPr>
          <a:xfrm>
            <a:off x="5084301" y="3646266"/>
            <a:ext cx="6395048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i="1" u="none" strike="noStrike" baseline="0" dirty="0"/>
              <a:t>L </a:t>
            </a:r>
            <a:r>
              <a:rPr lang="en-US" sz="1800" b="0" i="0" u="none" strike="noStrike" baseline="0" dirty="0"/>
              <a:t>is the actual label value of the image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i="1" u="none" strike="noStrike" baseline="0" dirty="0"/>
              <a:t>P</a:t>
            </a:r>
            <a:r>
              <a:rPr lang="en-US" sz="1800" b="0" i="0" u="none" strike="noStrike" baseline="0" dirty="0"/>
              <a:t> is the predicted value from the baseline TensorFlow </a:t>
            </a:r>
            <a:r>
              <a:rPr lang="en-IN" sz="1800" b="0" i="0" u="none" strike="noStrike" baseline="0" dirty="0"/>
              <a:t>model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i="1" u="none" strike="noStrike" baseline="0" dirty="0"/>
              <a:t>o</a:t>
            </a:r>
            <a:r>
              <a:rPr lang="en-US" sz="1800" b="0" i="0" u="none" strike="noStrike" baseline="0" dirty="0"/>
              <a:t> represents the output value - X, Y or R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i="1" u="none" strike="noStrike" baseline="0" dirty="0"/>
              <a:t>n</a:t>
            </a:r>
            <a:r>
              <a:rPr lang="en-US" sz="1800" b="0" i="0" u="none" strike="noStrike" baseline="0" dirty="0"/>
              <a:t> is the number of samples (≈3700 images)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i="1" u="none" strike="noStrike" baseline="0" dirty="0"/>
              <a:t>i</a:t>
            </a:r>
            <a:r>
              <a:rPr lang="en-US" sz="1800" b="0" i="0" u="none" strike="noStrike" baseline="0" dirty="0"/>
              <a:t> is the iteration counter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DF39B4-8B86-85A2-BC54-770C3C065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107600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C6118-E11D-88E9-9DC3-66252097A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Space Exploration  - CPU</a:t>
            </a:r>
            <a:endParaRPr lang="en-IN" dirty="0"/>
          </a:p>
        </p:txBody>
      </p:sp>
      <p:pic>
        <p:nvPicPr>
          <p:cNvPr id="5" name="Content Placeholder 4" descr="A diagram of a model clustering toolkit&#10;&#10;Description automatically generated">
            <a:extLst>
              <a:ext uri="{FF2B5EF4-FFF2-40B4-BE49-F238E27FC236}">
                <a16:creationId xmlns:a16="http://schemas.microsoft.com/office/drawing/2014/main" id="{6630E8A1-D095-E59D-672C-0A5D7CB155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567" y="1824403"/>
            <a:ext cx="6968736" cy="1971946"/>
          </a:xfrm>
        </p:spPr>
      </p:pic>
      <p:pic>
        <p:nvPicPr>
          <p:cNvPr id="7" name="Picture 6" descr="A close-up of a sign&#10;&#10;Description automatically generated">
            <a:extLst>
              <a:ext uri="{FF2B5EF4-FFF2-40B4-BE49-F238E27FC236}">
                <a16:creationId xmlns:a16="http://schemas.microsoft.com/office/drawing/2014/main" id="{53E859F2-BAFE-77CC-4223-729D1A4635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567" y="4166352"/>
            <a:ext cx="6968736" cy="148119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582457-D81A-E320-9808-14AA65DCE0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4131489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C6118-E11D-88E9-9DC3-66252097A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Space Exploration  - CPU</a:t>
            </a:r>
            <a:endParaRPr lang="en-IN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9435E-5D4B-E18F-F2F5-8BB73D3FB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71621"/>
            <a:ext cx="10078994" cy="39974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IN" sz="2800" b="1" dirty="0"/>
              <a:t>TensorFlow Lite base model on CPU</a:t>
            </a:r>
            <a:endParaRPr lang="en-US"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8C184169-CA2A-82A8-629A-DE20F2260A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3718897"/>
              </p:ext>
            </p:extLst>
          </p:nvPr>
        </p:nvGraphicFramePr>
        <p:xfrm>
          <a:off x="1043994" y="2702281"/>
          <a:ext cx="10186390" cy="14507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278">
                  <a:extLst>
                    <a:ext uri="{9D8B030D-6E8A-4147-A177-3AD203B41FA5}">
                      <a16:colId xmlns:a16="http://schemas.microsoft.com/office/drawing/2014/main" val="3181053453"/>
                    </a:ext>
                  </a:extLst>
                </a:gridCol>
                <a:gridCol w="2037278">
                  <a:extLst>
                    <a:ext uri="{9D8B030D-6E8A-4147-A177-3AD203B41FA5}">
                      <a16:colId xmlns:a16="http://schemas.microsoft.com/office/drawing/2014/main" val="1521816751"/>
                    </a:ext>
                  </a:extLst>
                </a:gridCol>
                <a:gridCol w="2037278">
                  <a:extLst>
                    <a:ext uri="{9D8B030D-6E8A-4147-A177-3AD203B41FA5}">
                      <a16:colId xmlns:a16="http://schemas.microsoft.com/office/drawing/2014/main" val="1238323353"/>
                    </a:ext>
                  </a:extLst>
                </a:gridCol>
                <a:gridCol w="2037278">
                  <a:extLst>
                    <a:ext uri="{9D8B030D-6E8A-4147-A177-3AD203B41FA5}">
                      <a16:colId xmlns:a16="http://schemas.microsoft.com/office/drawing/2014/main" val="3423995701"/>
                    </a:ext>
                  </a:extLst>
                </a:gridCol>
                <a:gridCol w="2037278">
                  <a:extLst>
                    <a:ext uri="{9D8B030D-6E8A-4147-A177-3AD203B41FA5}">
                      <a16:colId xmlns:a16="http://schemas.microsoft.com/office/drawing/2014/main" val="334567048"/>
                    </a:ext>
                  </a:extLst>
                </a:gridCol>
              </a:tblGrid>
              <a:tr h="72537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Model</a:t>
                      </a:r>
                    </a:p>
                    <a:p>
                      <a:pPr algn="ctr"/>
                      <a:r>
                        <a:rPr lang="en-US" sz="2000" dirty="0"/>
                        <a:t>Optimization</a:t>
                      </a:r>
                      <a:endParaRPr lang="en-IN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Inference Engine</a:t>
                      </a:r>
                      <a:endParaRPr lang="en-IN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MAE - X and 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MAE - 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Inference Time (</a:t>
                      </a:r>
                      <a:r>
                        <a:rPr lang="en-US" sz="2000" dirty="0" err="1"/>
                        <a:t>ms</a:t>
                      </a:r>
                      <a:r>
                        <a:rPr lang="en-US" sz="2000" dirty="0"/>
                        <a:t>)</a:t>
                      </a:r>
                      <a:endParaRPr lang="en-IN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2112979"/>
                  </a:ext>
                </a:extLst>
              </a:tr>
              <a:tr h="725378">
                <a:tc>
                  <a:txBody>
                    <a:bodyPr/>
                    <a:lstStyle/>
                    <a:p>
                      <a:pPr algn="ctr"/>
                      <a:r>
                        <a:rPr lang="nb-NO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TFLite Base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TensorFlow Lite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0.04467 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0.0393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5.265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330148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C8182-0C22-5F53-2382-17E89D48D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823706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C6118-E11D-88E9-9DC3-66252097A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Space Exploration  - CPU</a:t>
            </a:r>
            <a:endParaRPr lang="en-IN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9435E-5D4B-E18F-F2F5-8BB73D3FB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524" y="1439134"/>
            <a:ext cx="11427939" cy="44299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IN" sz="2800" b="1" dirty="0"/>
              <a:t>Weight Clustering on CPU</a:t>
            </a:r>
            <a:endParaRPr lang="en-US"/>
          </a:p>
        </p:txBody>
      </p:sp>
      <p:pic>
        <p:nvPicPr>
          <p:cNvPr id="5" name="Picture 4" descr="A graph showing a number of clusters&#10;&#10;Description automatically generated">
            <a:extLst>
              <a:ext uri="{FF2B5EF4-FFF2-40B4-BE49-F238E27FC236}">
                <a16:creationId xmlns:a16="http://schemas.microsoft.com/office/drawing/2014/main" id="{9E65E020-90CE-5B92-9B96-42FEC0B8F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34" y="2215521"/>
            <a:ext cx="5125241" cy="3877093"/>
          </a:xfrm>
          <a:prstGeom prst="rect">
            <a:avLst/>
          </a:prstGeom>
        </p:spPr>
      </p:pic>
      <p:pic>
        <p:nvPicPr>
          <p:cNvPr id="8" name="Picture 7" descr="A graph of a model&#10;&#10;Description automatically generated">
            <a:extLst>
              <a:ext uri="{FF2B5EF4-FFF2-40B4-BE49-F238E27FC236}">
                <a16:creationId xmlns:a16="http://schemas.microsoft.com/office/drawing/2014/main" id="{81E884D3-82CE-D3B8-A01F-8987348490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263" y="2215522"/>
            <a:ext cx="5226754" cy="379471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461F4-BB06-3F9E-52F6-0097A8ED32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120966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C6118-E11D-88E9-9DC3-66252097A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Space Exploration  - CPU</a:t>
            </a:r>
            <a:endParaRPr lang="en-IN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9435E-5D4B-E18F-F2F5-8BB73D3FB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17161"/>
            <a:ext cx="10078994" cy="41519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IN" sz="2800" b="1" dirty="0"/>
              <a:t>Weight Pruning on CPU</a:t>
            </a:r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5E98D55-DD0B-DD94-85E3-8B1D1598A9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6229507"/>
              </p:ext>
            </p:extLst>
          </p:nvPr>
        </p:nvGraphicFramePr>
        <p:xfrm>
          <a:off x="1043994" y="2702281"/>
          <a:ext cx="10186390" cy="2176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278">
                  <a:extLst>
                    <a:ext uri="{9D8B030D-6E8A-4147-A177-3AD203B41FA5}">
                      <a16:colId xmlns:a16="http://schemas.microsoft.com/office/drawing/2014/main" val="3181053453"/>
                    </a:ext>
                  </a:extLst>
                </a:gridCol>
                <a:gridCol w="2037278">
                  <a:extLst>
                    <a:ext uri="{9D8B030D-6E8A-4147-A177-3AD203B41FA5}">
                      <a16:colId xmlns:a16="http://schemas.microsoft.com/office/drawing/2014/main" val="1521816751"/>
                    </a:ext>
                  </a:extLst>
                </a:gridCol>
                <a:gridCol w="2037278">
                  <a:extLst>
                    <a:ext uri="{9D8B030D-6E8A-4147-A177-3AD203B41FA5}">
                      <a16:colId xmlns:a16="http://schemas.microsoft.com/office/drawing/2014/main" val="1238323353"/>
                    </a:ext>
                  </a:extLst>
                </a:gridCol>
                <a:gridCol w="2037278">
                  <a:extLst>
                    <a:ext uri="{9D8B030D-6E8A-4147-A177-3AD203B41FA5}">
                      <a16:colId xmlns:a16="http://schemas.microsoft.com/office/drawing/2014/main" val="3423995701"/>
                    </a:ext>
                  </a:extLst>
                </a:gridCol>
                <a:gridCol w="2037278">
                  <a:extLst>
                    <a:ext uri="{9D8B030D-6E8A-4147-A177-3AD203B41FA5}">
                      <a16:colId xmlns:a16="http://schemas.microsoft.com/office/drawing/2014/main" val="334567048"/>
                    </a:ext>
                  </a:extLst>
                </a:gridCol>
              </a:tblGrid>
              <a:tr h="72537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Model</a:t>
                      </a:r>
                    </a:p>
                    <a:p>
                      <a:pPr algn="ctr"/>
                      <a:r>
                        <a:rPr lang="en-US" sz="2000" dirty="0"/>
                        <a:t>Optimization</a:t>
                      </a:r>
                      <a:endParaRPr lang="en-IN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Inference Engine</a:t>
                      </a:r>
                      <a:endParaRPr lang="en-IN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MAE - X and 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MAE - 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Inference Time (</a:t>
                      </a:r>
                      <a:r>
                        <a:rPr lang="en-US" sz="2000" dirty="0" err="1"/>
                        <a:t>ms</a:t>
                      </a:r>
                      <a:r>
                        <a:rPr lang="en-US" sz="2000" dirty="0"/>
                        <a:t>)</a:t>
                      </a:r>
                      <a:endParaRPr lang="en-IN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2112979"/>
                  </a:ext>
                </a:extLst>
              </a:tr>
              <a:tr h="725378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0.50 Sparsity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TensorFlow Lite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0.04407</a:t>
                      </a:r>
                      <a:r>
                        <a:rPr lang="nb-NO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0.03399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5.263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3301487"/>
                  </a:ext>
                </a:extLst>
              </a:tr>
              <a:tr h="725378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0.80 Sparsity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TensorFlow Lite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0.05067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0.03685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5.265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8152147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CC7C23-B432-A83F-DCD5-36F864188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858068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C6118-E11D-88E9-9DC3-66252097A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Space Exploration  - CPU</a:t>
            </a:r>
            <a:endParaRPr lang="en-IN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9435E-5D4B-E18F-F2F5-8BB73D3FB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00917"/>
            <a:ext cx="10078994" cy="43681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IN" sz="2800" b="1" dirty="0"/>
              <a:t>Post-Training Quantization on CPU</a:t>
            </a:r>
            <a:endParaRPr lang="en-US"/>
          </a:p>
        </p:txBody>
      </p:sp>
      <p:pic>
        <p:nvPicPr>
          <p:cNvPr id="6" name="Picture 5" descr="A graph of numbers and graphs&#10;&#10;Description automatically generated with medium confidence">
            <a:extLst>
              <a:ext uri="{FF2B5EF4-FFF2-40B4-BE49-F238E27FC236}">
                <a16:creationId xmlns:a16="http://schemas.microsoft.com/office/drawing/2014/main" id="{D4992084-713D-6DC8-5F7B-13AE53572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969" y="2221097"/>
            <a:ext cx="8251303" cy="39030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6EA64-7E47-2816-E14B-95D7C96B66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2561" y="6444343"/>
            <a:ext cx="614544" cy="208185"/>
          </a:xfrm>
        </p:spPr>
        <p:txBody>
          <a:bodyPr/>
          <a:lstStyle/>
          <a:p>
            <a:r>
              <a:rPr lang="en-US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778052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C6118-E11D-88E9-9DC3-66252097A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58" y="106634"/>
            <a:ext cx="8356461" cy="847279"/>
          </a:xfrm>
        </p:spPr>
        <p:txBody>
          <a:bodyPr>
            <a:normAutofit/>
          </a:bodyPr>
          <a:lstStyle/>
          <a:p>
            <a:r>
              <a:rPr lang="en-US" sz="4400" dirty="0"/>
              <a:t>Design Space Exploration</a:t>
            </a:r>
            <a:r>
              <a:rPr lang="en-US" dirty="0"/>
              <a:t>– VPU, TPU </a:t>
            </a:r>
            <a:endParaRPr lang="en-IN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9435E-5D4B-E18F-F2F5-8BB73D3FB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74418"/>
            <a:ext cx="10078994" cy="39946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</a:rPr>
              <a:t>Quantization on VPU and TPU</a:t>
            </a:r>
            <a:endParaRPr lang="en-IN" sz="2800" b="1" dirty="0">
              <a:solidFill>
                <a:schemeClr val="tx1"/>
              </a:solidFill>
              <a:cs typeface="Calibri" panose="020F0502020204030204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B4F084A-989B-D9CA-2B18-9682DE9C84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2471065"/>
              </p:ext>
            </p:extLst>
          </p:nvPr>
        </p:nvGraphicFramePr>
        <p:xfrm>
          <a:off x="1002805" y="2753767"/>
          <a:ext cx="10186392" cy="236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732">
                  <a:extLst>
                    <a:ext uri="{9D8B030D-6E8A-4147-A177-3AD203B41FA5}">
                      <a16:colId xmlns:a16="http://schemas.microsoft.com/office/drawing/2014/main" val="3181053453"/>
                    </a:ext>
                  </a:extLst>
                </a:gridCol>
                <a:gridCol w="1697732">
                  <a:extLst>
                    <a:ext uri="{9D8B030D-6E8A-4147-A177-3AD203B41FA5}">
                      <a16:colId xmlns:a16="http://schemas.microsoft.com/office/drawing/2014/main" val="4240063208"/>
                    </a:ext>
                  </a:extLst>
                </a:gridCol>
                <a:gridCol w="1697732">
                  <a:extLst>
                    <a:ext uri="{9D8B030D-6E8A-4147-A177-3AD203B41FA5}">
                      <a16:colId xmlns:a16="http://schemas.microsoft.com/office/drawing/2014/main" val="1521816751"/>
                    </a:ext>
                  </a:extLst>
                </a:gridCol>
                <a:gridCol w="1697732">
                  <a:extLst>
                    <a:ext uri="{9D8B030D-6E8A-4147-A177-3AD203B41FA5}">
                      <a16:colId xmlns:a16="http://schemas.microsoft.com/office/drawing/2014/main" val="1238323353"/>
                    </a:ext>
                  </a:extLst>
                </a:gridCol>
                <a:gridCol w="1697732">
                  <a:extLst>
                    <a:ext uri="{9D8B030D-6E8A-4147-A177-3AD203B41FA5}">
                      <a16:colId xmlns:a16="http://schemas.microsoft.com/office/drawing/2014/main" val="3423995701"/>
                    </a:ext>
                  </a:extLst>
                </a:gridCol>
                <a:gridCol w="1697732">
                  <a:extLst>
                    <a:ext uri="{9D8B030D-6E8A-4147-A177-3AD203B41FA5}">
                      <a16:colId xmlns:a16="http://schemas.microsoft.com/office/drawing/2014/main" val="334567048"/>
                    </a:ext>
                  </a:extLst>
                </a:gridCol>
              </a:tblGrid>
              <a:tr h="725378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Model</a:t>
                      </a:r>
                    </a:p>
                    <a:p>
                      <a:pPr algn="ctr"/>
                      <a:r>
                        <a:rPr lang="en-US" sz="2000"/>
                        <a:t>Optimization</a:t>
                      </a:r>
                      <a:endParaRPr lang="en-IN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/>
                        <a:t>Inference</a:t>
                      </a:r>
                    </a:p>
                    <a:p>
                      <a:pPr algn="ctr"/>
                      <a:r>
                        <a:rPr lang="en-IN" sz="2000"/>
                        <a:t>Platform</a:t>
                      </a:r>
                      <a:endParaRPr lang="en-IN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Inference Engine</a:t>
                      </a:r>
                      <a:endParaRPr lang="en-IN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MAE - X and Y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MAE - R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Inference Time (ms)</a:t>
                      </a:r>
                      <a:endParaRPr lang="en-IN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2112979"/>
                  </a:ext>
                </a:extLst>
              </a:tr>
              <a:tr h="725378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OpenVINO</a:t>
                      </a:r>
                      <a:endParaRPr lang="en-US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float16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VPU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Intel </a:t>
                      </a:r>
                      <a:r>
                        <a:rPr lang="en-US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OpenVINO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0.04485</a:t>
                      </a:r>
                      <a:r>
                        <a:rPr lang="nb-NO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0.04018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28.965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3301487"/>
                  </a:ext>
                </a:extLst>
              </a:tr>
              <a:tr h="725378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TFLite</a:t>
                      </a:r>
                      <a:endParaRPr lang="en-US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uint8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TPU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TensorFlow Lite</a:t>
                      </a:r>
                    </a:p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 Edge TPU</a:t>
                      </a:r>
                    </a:p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Runtime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0.06024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0.04567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7.115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8152147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D3BB7B-7462-D6E7-AB82-747E79E6AB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871401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54E78-1CA4-0443-1A95-1C0C353F6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  <a:endParaRPr lang="en-IN" dirty="0"/>
          </a:p>
        </p:txBody>
      </p:sp>
      <p:pic>
        <p:nvPicPr>
          <p:cNvPr id="5" name="Content Placeholder 4" descr="A graph showing the timing of models&#10;&#10;Description automatically generated">
            <a:extLst>
              <a:ext uri="{FF2B5EF4-FFF2-40B4-BE49-F238E27FC236}">
                <a16:creationId xmlns:a16="http://schemas.microsoft.com/office/drawing/2014/main" id="{B289BA52-EEE6-27FC-F610-7160CD6547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936" y="1712398"/>
            <a:ext cx="7028051" cy="430515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7EF52A-7315-2665-02FA-B9FBE21BA0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716118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and pink machine&#10;&#10;Description automatically generated">
            <a:extLst>
              <a:ext uri="{FF2B5EF4-FFF2-40B4-BE49-F238E27FC236}">
                <a16:creationId xmlns:a16="http://schemas.microsoft.com/office/drawing/2014/main" id="{23552D38-B1CE-2D97-43B1-4D69D30624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49" y="1327034"/>
            <a:ext cx="4038065" cy="4229100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5F6139-ED8B-5C61-72C4-15C768012E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7274" y="1455438"/>
            <a:ext cx="6086239" cy="29831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ITEC’s ADAT3-XF PiXelect Bonder is a legacy system with</a:t>
            </a:r>
            <a:endParaRPr lang="en-US" dirty="0"/>
          </a:p>
          <a:p>
            <a:r>
              <a:rPr lang="en-US" dirty="0">
                <a:cs typeface="Calibri"/>
              </a:rPr>
              <a:t>High throughput</a:t>
            </a:r>
            <a:endParaRPr lang="en-US" dirty="0">
              <a:ea typeface="+mn-lt"/>
              <a:cs typeface="+mn-lt"/>
            </a:endParaRPr>
          </a:p>
          <a:p>
            <a:pPr marL="461645" lvl="1">
              <a:buFont typeface="Courier New" panose="05000000000000000000" pitchFamily="2" charset="2"/>
              <a:buChar char="o"/>
            </a:pPr>
            <a:r>
              <a:rPr lang="en-US" dirty="0">
                <a:ea typeface="+mn-lt"/>
                <a:cs typeface="+mn-lt"/>
              </a:rPr>
              <a:t>Die bonding up to 72000 units per hour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High </a:t>
            </a:r>
            <a:r>
              <a:rPr lang="en-US" dirty="0">
                <a:ea typeface="+mn-lt"/>
                <a:cs typeface="+mn-lt"/>
              </a:rPr>
              <a:t>accuracy</a:t>
            </a:r>
          </a:p>
          <a:p>
            <a:pPr marL="461645" lvl="1">
              <a:buFont typeface="Courier New" panose="05000000000000000000" pitchFamily="2" charset="2"/>
              <a:buChar char="o"/>
            </a:pPr>
            <a:r>
              <a:rPr lang="en-US" dirty="0">
                <a:ea typeface="+mn-lt"/>
                <a:cs typeface="+mn-lt"/>
              </a:rPr>
              <a:t>3 </a:t>
            </a:r>
            <a:r>
              <a:rPr lang="en-US" dirty="0" err="1">
                <a:ea typeface="+mn-lt"/>
                <a:cs typeface="+mn-lt"/>
              </a:rPr>
              <a:t>μm</a:t>
            </a:r>
            <a:r>
              <a:rPr lang="en-US" dirty="0">
                <a:ea typeface="+mn-lt"/>
                <a:cs typeface="+mn-lt"/>
              </a:rPr>
              <a:t> ± 1</a:t>
            </a:r>
            <a:r>
              <a:rPr lang="el-GR" dirty="0">
                <a:ea typeface="+mn-lt"/>
                <a:cs typeface="+mn-lt"/>
              </a:rPr>
              <a:t>σ</a:t>
            </a:r>
            <a:r>
              <a:rPr lang="en-US" dirty="0">
                <a:ea typeface="+mn-lt"/>
                <a:cs typeface="+mn-lt"/>
              </a:rPr>
              <a:t> bonding accuracy</a:t>
            </a:r>
            <a:endParaRPr lang="en-US" dirty="0"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111E12-B33B-BA13-4920-8B0B17BC6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   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952823-6EFD-6DF5-0344-1F8A6D67B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Motivation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224CD3-025D-9E4A-5BDB-BC50114E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452" y="3062176"/>
            <a:ext cx="7106548" cy="20520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E32ECC-030F-70A0-2E22-562DCE83D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515" y="5125525"/>
            <a:ext cx="1179521" cy="89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2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54E78-1CA4-0443-1A95-1C0C353F6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IN" dirty="0"/>
          </a:p>
        </p:txBody>
      </p:sp>
      <p:pic>
        <p:nvPicPr>
          <p:cNvPr id="7" name="Content Placeholder 6" descr="A graph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438EA431-1EEE-6500-C51F-0A34DA55D3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391" y="1359527"/>
            <a:ext cx="5788303" cy="411598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A89B6F-BB31-99E0-6582-067309DB71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20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5FD3D4E7-9F7C-E172-E161-CA803216B26A}"/>
              </a:ext>
            </a:extLst>
          </p:cNvPr>
          <p:cNvSpPr txBox="1">
            <a:spLocks/>
          </p:cNvSpPr>
          <p:nvPr/>
        </p:nvSpPr>
        <p:spPr>
          <a:xfrm>
            <a:off x="176759" y="1714500"/>
            <a:ext cx="6017212" cy="422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1963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8188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9963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4588" indent="-17462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structured inference </a:t>
            </a:r>
            <a:r>
              <a:rPr lang="en-US" dirty="0" err="1"/>
              <a:t>optimisation</a:t>
            </a:r>
            <a:r>
              <a:rPr lang="en-US" dirty="0"/>
              <a:t> approach for modelling and deployment of DNN in legacy systems</a:t>
            </a:r>
          </a:p>
          <a:p>
            <a:r>
              <a:rPr lang="en-US" dirty="0"/>
              <a:t>A Kepner-Tregoe (KT) decision analysis using a weighted criteria matrix performed for identification of applicable techniques</a:t>
            </a:r>
          </a:p>
          <a:p>
            <a:r>
              <a:rPr lang="en-US" dirty="0"/>
              <a:t>Four directions in the </a:t>
            </a:r>
            <a:r>
              <a:rPr lang="en-US" dirty="0" err="1"/>
              <a:t>MLOps</a:t>
            </a:r>
            <a:r>
              <a:rPr lang="en-US" dirty="0"/>
              <a:t> pipeline considered</a:t>
            </a:r>
          </a:p>
          <a:p>
            <a:pPr lvl="1"/>
            <a:r>
              <a:rPr lang="en-US" sz="2000" dirty="0"/>
              <a:t>DNN architecture selection</a:t>
            </a:r>
          </a:p>
          <a:p>
            <a:pPr lvl="1"/>
            <a:r>
              <a:rPr lang="en-US" sz="2000" dirty="0"/>
              <a:t>DNN model </a:t>
            </a:r>
            <a:r>
              <a:rPr lang="en-US" sz="2000" dirty="0" err="1"/>
              <a:t>optimisation</a:t>
            </a:r>
            <a:endParaRPr lang="en-US" sz="2000" dirty="0"/>
          </a:p>
          <a:p>
            <a:pPr lvl="1"/>
            <a:r>
              <a:rPr lang="en-US" sz="2000" dirty="0"/>
              <a:t>Target deployment platform</a:t>
            </a:r>
          </a:p>
          <a:p>
            <a:pPr lvl="1"/>
            <a:r>
              <a:rPr lang="en-US" sz="2000" dirty="0"/>
              <a:t>Inference engine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609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720E4E8-2124-C287-0CE6-5968B7D235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57" y="2400613"/>
            <a:ext cx="7128612" cy="1302327"/>
          </a:xfrm>
        </p:spPr>
        <p:txBody>
          <a:bodyPr>
            <a:normAutofit/>
          </a:bodyPr>
          <a:lstStyle/>
          <a:p>
            <a:r>
              <a:rPr lang="en-US" sz="2800" b="0" dirty="0"/>
              <a:t>Thanks! Questions?</a:t>
            </a:r>
          </a:p>
          <a:p>
            <a:r>
              <a:rPr lang="en-US" sz="2800" b="0" dirty="0"/>
              <a:t>sajid.mohamed@itecequipment.com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8EC036-6D5F-95EB-6146-9D8817F97EAA}"/>
              </a:ext>
            </a:extLst>
          </p:cNvPr>
          <p:cNvGrpSpPr/>
          <p:nvPr/>
        </p:nvGrpSpPr>
        <p:grpSpPr>
          <a:xfrm>
            <a:off x="6573905" y="2542484"/>
            <a:ext cx="3863975" cy="890119"/>
            <a:chOff x="5112385" y="2294624"/>
            <a:chExt cx="3863975" cy="89011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792470-4FAD-7A12-F106-FA277FA4BB0D}"/>
                </a:ext>
              </a:extLst>
            </p:cNvPr>
            <p:cNvSpPr txBox="1"/>
            <p:nvPr/>
          </p:nvSpPr>
          <p:spPr>
            <a:xfrm>
              <a:off x="5112385" y="2294624"/>
              <a:ext cx="3863975" cy="67903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indent="0" defTabSz="742950">
                <a:lnSpc>
                  <a:spcPct val="90000"/>
                </a:lnSpc>
                <a:spcBef>
                  <a:spcPts val="813"/>
                </a:spcBef>
                <a:buFont typeface="Arial" panose="020B0604020202020204" pitchFamily="34" charset="0"/>
                <a:buNone/>
                <a:defRPr sz="2118" b="0">
                  <a:solidFill>
                    <a:schemeClr val="bg1"/>
                  </a:solidFill>
                  <a:latin typeface="+mj-lt"/>
                </a:defRPr>
              </a:lvl1pPr>
              <a:lvl2pPr marL="557213" indent="-185738" defTabSz="742950">
                <a:lnSpc>
                  <a:spcPct val="90000"/>
                </a:lnSpc>
                <a:spcBef>
                  <a:spcPts val="406"/>
                </a:spcBef>
                <a:buFont typeface="Arial" panose="020B0604020202020204" pitchFamily="34" charset="0"/>
                <a:buChar char="•"/>
                <a:defRPr sz="1950"/>
              </a:lvl2pPr>
              <a:lvl3pPr marL="928688" indent="-185738" defTabSz="742950">
                <a:lnSpc>
                  <a:spcPct val="90000"/>
                </a:lnSpc>
                <a:spcBef>
                  <a:spcPts val="406"/>
                </a:spcBef>
                <a:buFont typeface="Arial" panose="020B0604020202020204" pitchFamily="34" charset="0"/>
                <a:buChar char="•"/>
                <a:defRPr sz="1625"/>
              </a:lvl3pPr>
              <a:lvl4pPr marL="1300163" indent="-185738" defTabSz="742950">
                <a:lnSpc>
                  <a:spcPct val="90000"/>
                </a:lnSpc>
                <a:spcBef>
                  <a:spcPts val="406"/>
                </a:spcBef>
                <a:buFont typeface="Arial" panose="020B0604020202020204" pitchFamily="34" charset="0"/>
                <a:buChar char="•"/>
                <a:defRPr sz="1463"/>
              </a:lvl4pPr>
              <a:lvl5pPr marL="1671638" indent="-185738" defTabSz="742950">
                <a:lnSpc>
                  <a:spcPct val="90000"/>
                </a:lnSpc>
                <a:spcBef>
                  <a:spcPts val="406"/>
                </a:spcBef>
                <a:buFont typeface="Arial" panose="020B0604020202020204" pitchFamily="34" charset="0"/>
                <a:buChar char="•"/>
                <a:defRPr sz="1463"/>
              </a:lvl5pPr>
              <a:lvl6pPr marL="2043113" indent="-185738" defTabSz="742950">
                <a:lnSpc>
                  <a:spcPct val="90000"/>
                </a:lnSpc>
                <a:spcBef>
                  <a:spcPts val="406"/>
                </a:spcBef>
                <a:buFont typeface="Arial" panose="020B0604020202020204" pitchFamily="34" charset="0"/>
                <a:buChar char="•"/>
                <a:defRPr sz="1463"/>
              </a:lvl6pPr>
              <a:lvl7pPr marL="2414588" indent="-185738" defTabSz="742950">
                <a:lnSpc>
                  <a:spcPct val="90000"/>
                </a:lnSpc>
                <a:spcBef>
                  <a:spcPts val="406"/>
                </a:spcBef>
                <a:buFont typeface="Arial" panose="020B0604020202020204" pitchFamily="34" charset="0"/>
                <a:buChar char="•"/>
                <a:defRPr sz="1463"/>
              </a:lvl7pPr>
              <a:lvl8pPr marL="2786063" indent="-185738" defTabSz="742950">
                <a:lnSpc>
                  <a:spcPct val="90000"/>
                </a:lnSpc>
                <a:spcBef>
                  <a:spcPts val="406"/>
                </a:spcBef>
                <a:buFont typeface="Arial" panose="020B0604020202020204" pitchFamily="34" charset="0"/>
                <a:buChar char="•"/>
                <a:defRPr sz="1463"/>
              </a:lvl8pPr>
              <a:lvl9pPr marL="3157538" indent="-185738" defTabSz="742950">
                <a:lnSpc>
                  <a:spcPct val="90000"/>
                </a:lnSpc>
                <a:spcBef>
                  <a:spcPts val="406"/>
                </a:spcBef>
                <a:buFont typeface="Arial" panose="020B0604020202020204" pitchFamily="34" charset="0"/>
                <a:buChar char="•"/>
                <a:defRPr sz="1463"/>
              </a:lvl9pPr>
            </a:lstStyle>
            <a:p>
              <a:r>
                <a:rPr lang="en-US" sz="2800" b="1" dirty="0">
                  <a:solidFill>
                    <a:schemeClr val="tx1"/>
                  </a:solidFill>
                </a:rPr>
                <a:t>Find more: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49EA6B-69BC-9DC7-DDA6-25EA915E9A30}"/>
                </a:ext>
              </a:extLst>
            </p:cNvPr>
            <p:cNvSpPr txBox="1"/>
            <p:nvPr/>
          </p:nvSpPr>
          <p:spPr>
            <a:xfrm>
              <a:off x="5523870" y="2815411"/>
              <a:ext cx="2050074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US" b="1" i="0" u="none" strike="noStrike" dirty="0">
                  <a:effectLst/>
                  <a:latin typeface="+mj-lt"/>
                  <a:cs typeface="Calibri"/>
                </a:rPr>
                <a:t>www.imoco4e.</a:t>
              </a:r>
              <a:r>
                <a:rPr lang="en-US" b="1" dirty="0">
                  <a:latin typeface="+mj-lt"/>
                  <a:cs typeface="Calibri"/>
                </a:rPr>
                <a:t>eu</a:t>
              </a:r>
              <a:endParaRPr lang="en-US" b="1" dirty="0">
                <a:latin typeface="+mj-lt"/>
                <a:cs typeface="Calibri" panose="020F0502020204030204" pitchFamily="34" charset="0"/>
              </a:endParaRPr>
            </a:p>
          </p:txBody>
        </p:sp>
        <p:pic>
          <p:nvPicPr>
            <p:cNvPr id="7" name="Picture 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CFDF2ED-800C-2BBC-B3BF-51A81B37E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210245" y="2837034"/>
              <a:ext cx="313624" cy="313624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EBEDFF2-C80B-B9FD-745F-734E1A58834C}"/>
              </a:ext>
            </a:extLst>
          </p:cNvPr>
          <p:cNvGrpSpPr/>
          <p:nvPr/>
        </p:nvGrpSpPr>
        <p:grpSpPr>
          <a:xfrm>
            <a:off x="9568982" y="2531242"/>
            <a:ext cx="3863975" cy="1321172"/>
            <a:chOff x="7613130" y="2407726"/>
            <a:chExt cx="3863975" cy="132117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C5327C-E8CE-23FF-1D5B-C2F61CA8A0D8}"/>
                </a:ext>
              </a:extLst>
            </p:cNvPr>
            <p:cNvSpPr txBox="1"/>
            <p:nvPr/>
          </p:nvSpPr>
          <p:spPr>
            <a:xfrm>
              <a:off x="7613130" y="2407726"/>
              <a:ext cx="3863975" cy="67903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indent="0" defTabSz="742950">
                <a:lnSpc>
                  <a:spcPct val="90000"/>
                </a:lnSpc>
                <a:spcBef>
                  <a:spcPts val="813"/>
                </a:spcBef>
                <a:buFont typeface="Arial" panose="020B0604020202020204" pitchFamily="34" charset="0"/>
                <a:buNone/>
                <a:defRPr sz="2118" b="0">
                  <a:solidFill>
                    <a:schemeClr val="bg1"/>
                  </a:solidFill>
                  <a:latin typeface="+mj-lt"/>
                </a:defRPr>
              </a:lvl1pPr>
              <a:lvl2pPr marL="557213" indent="-185738" defTabSz="742950">
                <a:lnSpc>
                  <a:spcPct val="90000"/>
                </a:lnSpc>
                <a:spcBef>
                  <a:spcPts val="406"/>
                </a:spcBef>
                <a:buFont typeface="Arial" panose="020B0604020202020204" pitchFamily="34" charset="0"/>
                <a:buChar char="•"/>
                <a:defRPr sz="1950"/>
              </a:lvl2pPr>
              <a:lvl3pPr marL="928688" indent="-185738" defTabSz="742950">
                <a:lnSpc>
                  <a:spcPct val="90000"/>
                </a:lnSpc>
                <a:spcBef>
                  <a:spcPts val="406"/>
                </a:spcBef>
                <a:buFont typeface="Arial" panose="020B0604020202020204" pitchFamily="34" charset="0"/>
                <a:buChar char="•"/>
                <a:defRPr sz="1625"/>
              </a:lvl3pPr>
              <a:lvl4pPr marL="1300163" indent="-185738" defTabSz="742950">
                <a:lnSpc>
                  <a:spcPct val="90000"/>
                </a:lnSpc>
                <a:spcBef>
                  <a:spcPts val="406"/>
                </a:spcBef>
                <a:buFont typeface="Arial" panose="020B0604020202020204" pitchFamily="34" charset="0"/>
                <a:buChar char="•"/>
                <a:defRPr sz="1463"/>
              </a:lvl4pPr>
              <a:lvl5pPr marL="1671638" indent="-185738" defTabSz="742950">
                <a:lnSpc>
                  <a:spcPct val="90000"/>
                </a:lnSpc>
                <a:spcBef>
                  <a:spcPts val="406"/>
                </a:spcBef>
                <a:buFont typeface="Arial" panose="020B0604020202020204" pitchFamily="34" charset="0"/>
                <a:buChar char="•"/>
                <a:defRPr sz="1463"/>
              </a:lvl5pPr>
              <a:lvl6pPr marL="2043113" indent="-185738" defTabSz="742950">
                <a:lnSpc>
                  <a:spcPct val="90000"/>
                </a:lnSpc>
                <a:spcBef>
                  <a:spcPts val="406"/>
                </a:spcBef>
                <a:buFont typeface="Arial" panose="020B0604020202020204" pitchFamily="34" charset="0"/>
                <a:buChar char="•"/>
                <a:defRPr sz="1463"/>
              </a:lvl6pPr>
              <a:lvl7pPr marL="2414588" indent="-185738" defTabSz="742950">
                <a:lnSpc>
                  <a:spcPct val="90000"/>
                </a:lnSpc>
                <a:spcBef>
                  <a:spcPts val="406"/>
                </a:spcBef>
                <a:buFont typeface="Arial" panose="020B0604020202020204" pitchFamily="34" charset="0"/>
                <a:buChar char="•"/>
                <a:defRPr sz="1463"/>
              </a:lvl7pPr>
              <a:lvl8pPr marL="2786063" indent="-185738" defTabSz="742950">
                <a:lnSpc>
                  <a:spcPct val="90000"/>
                </a:lnSpc>
                <a:spcBef>
                  <a:spcPts val="406"/>
                </a:spcBef>
                <a:buFont typeface="Arial" panose="020B0604020202020204" pitchFamily="34" charset="0"/>
                <a:buChar char="•"/>
                <a:defRPr sz="1463"/>
              </a:lvl8pPr>
              <a:lvl9pPr marL="3157538" indent="-185738" defTabSz="742950">
                <a:lnSpc>
                  <a:spcPct val="90000"/>
                </a:lnSpc>
                <a:spcBef>
                  <a:spcPts val="406"/>
                </a:spcBef>
                <a:buFont typeface="Arial" panose="020B0604020202020204" pitchFamily="34" charset="0"/>
                <a:buChar char="•"/>
                <a:defRPr sz="1463"/>
              </a:lvl9pPr>
            </a:lstStyle>
            <a:p>
              <a:r>
                <a:rPr lang="en-US" sz="2800" b="1" dirty="0">
                  <a:solidFill>
                    <a:schemeClr val="tx1"/>
                  </a:solidFill>
                </a:rPr>
                <a:t>Connect with us:</a:t>
              </a:r>
            </a:p>
          </p:txBody>
        </p:sp>
        <p:pic>
          <p:nvPicPr>
            <p:cNvPr id="10" name="Picture 9" descr="Logo, icon&#10;&#10;Description automatically generated">
              <a:extLst>
                <a:ext uri="{FF2B5EF4-FFF2-40B4-BE49-F238E27FC236}">
                  <a16:creationId xmlns:a16="http://schemas.microsoft.com/office/drawing/2014/main" id="{1F15B81A-FAE9-FF1C-2AE9-91A7CAD10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7734692" y="3353169"/>
              <a:ext cx="320573" cy="320573"/>
            </a:xfrm>
            <a:prstGeom prst="rect">
              <a:avLst/>
            </a:prstGeom>
          </p:spPr>
        </p:pic>
        <p:pic>
          <p:nvPicPr>
            <p:cNvPr id="11" name="Picture 1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93A0326-D798-230D-FE09-A4B24486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Photocopy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tretch>
              <a:fillRect/>
            </a:stretch>
          </p:blipFill>
          <p:spPr>
            <a:xfrm>
              <a:off x="7692497" y="2927476"/>
              <a:ext cx="404962" cy="40496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BDF4B3-569B-CF89-8B43-0BE5A2FD7D46}"/>
                </a:ext>
              </a:extLst>
            </p:cNvPr>
            <p:cNvSpPr txBox="1"/>
            <p:nvPr/>
          </p:nvSpPr>
          <p:spPr>
            <a:xfrm>
              <a:off x="8051790" y="2976868"/>
              <a:ext cx="16425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i="0" u="none" strike="noStrike" dirty="0">
                  <a:effectLst/>
                  <a:latin typeface="+mj-lt"/>
                  <a:cs typeface="Calibri" panose="020F0502020204030204" pitchFamily="34" charset="0"/>
                </a:rPr>
                <a:t>@IMOCO4E</a:t>
              </a:r>
              <a:endParaRPr lang="en-US" b="1" dirty="0">
                <a:latin typeface="+mj-lt"/>
                <a:cs typeface="Calibri" panose="020F050202020403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5BFA12D-64B0-623C-CE93-9AD59AFED62A}"/>
                </a:ext>
              </a:extLst>
            </p:cNvPr>
            <p:cNvSpPr txBox="1"/>
            <p:nvPr/>
          </p:nvSpPr>
          <p:spPr>
            <a:xfrm>
              <a:off x="8058738" y="3359566"/>
              <a:ext cx="16425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i="0" u="none" strike="noStrike" dirty="0">
                  <a:effectLst/>
                  <a:latin typeface="+mj-lt"/>
                  <a:cs typeface="Calibri" panose="020F0502020204030204" pitchFamily="34" charset="0"/>
                </a:rPr>
                <a:t>@IMOCO4E</a:t>
              </a:r>
              <a:endParaRPr lang="en-US" b="1" dirty="0">
                <a:latin typeface="+mj-lt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2465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C381BE4-86EE-6169-B2F2-E9B3E055C1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19600" y="1393372"/>
            <a:ext cx="7082360" cy="36684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cs typeface="Calibri"/>
              </a:rPr>
              <a:t>Sometimes features in the image are not well-defined</a:t>
            </a:r>
            <a:endParaRPr lang="en-US" sz="2400" dirty="0">
              <a:ea typeface="+mn-lt"/>
              <a:cs typeface="+mn-lt"/>
            </a:endParaRPr>
          </a:p>
          <a:p>
            <a:pPr marL="573088" lvl="1" indent="-342900"/>
            <a:r>
              <a:rPr lang="en-US" sz="2400" dirty="0">
                <a:ea typeface="+mn-lt"/>
                <a:cs typeface="+mn-lt"/>
              </a:rPr>
              <a:t>Causes reduction in accuracy</a:t>
            </a:r>
          </a:p>
          <a:p>
            <a:pPr marL="573088" lvl="1" indent="-342900"/>
            <a:endParaRPr lang="en-US" sz="2200" dirty="0">
              <a:ea typeface="+mn-lt"/>
              <a:cs typeface="+mn-lt"/>
            </a:endParaRPr>
          </a:p>
          <a:p>
            <a:pPr marL="339725" indent="-342900"/>
            <a:r>
              <a:rPr lang="en-US" sz="2400" dirty="0">
                <a:ea typeface="+mn-lt"/>
                <a:cs typeface="+mn-lt"/>
              </a:rPr>
              <a:t>Features of the die vary from customer to customer</a:t>
            </a:r>
          </a:p>
          <a:p>
            <a:pPr marL="573088" lvl="1" indent="-342900"/>
            <a:r>
              <a:rPr lang="en-US" sz="2200" dirty="0">
                <a:ea typeface="+mn-lt"/>
                <a:cs typeface="+mn-lt"/>
              </a:rPr>
              <a:t>Custom algorithms required </a:t>
            </a:r>
            <a:r>
              <a:rPr lang="en-US" sz="2200" dirty="0">
                <a:ea typeface="+mn-lt"/>
                <a:cs typeface="+mn-lt"/>
                <a:sym typeface="Wingdings" panose="05000000000000000000" pitchFamily="2" charset="2"/>
              </a:rPr>
              <a:t> not robust</a:t>
            </a:r>
          </a:p>
          <a:p>
            <a:pPr marL="339725" indent="-342900"/>
            <a:endParaRPr lang="en-US" sz="2400" dirty="0">
              <a:ea typeface="+mn-lt"/>
              <a:cs typeface="+mn-lt"/>
              <a:sym typeface="Wingdings" panose="05000000000000000000" pitchFamily="2" charset="2"/>
            </a:endParaRPr>
          </a:p>
          <a:p>
            <a:pPr marL="339725" indent="-342900"/>
            <a:r>
              <a:rPr lang="en-US" sz="2400" dirty="0">
                <a:ea typeface="+mn-lt"/>
                <a:cs typeface="+mn-lt"/>
                <a:sym typeface="Wingdings" panose="05000000000000000000" pitchFamily="2" charset="2"/>
              </a:rPr>
              <a:t>Constraints introduced by the legacy system</a:t>
            </a:r>
            <a:endParaRPr lang="en-US" sz="2400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sz="2400" dirty="0">
              <a:ea typeface="+mn-lt"/>
              <a:cs typeface="+mn-lt"/>
            </a:endParaRPr>
          </a:p>
          <a:p>
            <a:pPr marL="339725" indent="-342900"/>
            <a:endParaRPr lang="en-US" sz="2400" dirty="0">
              <a:ea typeface="+mn-lt"/>
              <a:cs typeface="+mn-lt"/>
            </a:endParaRPr>
          </a:p>
          <a:p>
            <a:pPr marL="339725" indent="-342900"/>
            <a:endParaRPr lang="en-US" sz="2400" dirty="0">
              <a:ea typeface="+mn-lt"/>
              <a:cs typeface="+mn-lt"/>
            </a:endParaRPr>
          </a:p>
          <a:p>
            <a:pPr marL="282575" indent="-285750"/>
            <a:endParaRPr lang="en-US" sz="2400" dirty="0">
              <a:ea typeface="+mn-lt"/>
              <a:cs typeface="+mn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111E12-B33B-BA13-4920-8B0B17BC6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   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952823-6EFD-6DF5-0344-1F8A6D67B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Motivation</a:t>
            </a:r>
          </a:p>
        </p:txBody>
      </p:sp>
      <p:pic>
        <p:nvPicPr>
          <p:cNvPr id="7" name="Picture 6" descr="A drawing of a rectangular object with a red line&#10;&#10;Description automatically generated">
            <a:extLst>
              <a:ext uri="{FF2B5EF4-FFF2-40B4-BE49-F238E27FC236}">
                <a16:creationId xmlns:a16="http://schemas.microsoft.com/office/drawing/2014/main" id="{362A6275-B7D7-E824-2D95-895063265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612" y="1808763"/>
            <a:ext cx="2155440" cy="35357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0A0243-EB42-1871-3A70-4CCC25F3E770}"/>
              </a:ext>
            </a:extLst>
          </p:cNvPr>
          <p:cNvSpPr txBox="1"/>
          <p:nvPr/>
        </p:nvSpPr>
        <p:spPr>
          <a:xfrm>
            <a:off x="142787" y="5273051"/>
            <a:ext cx="467909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Die showing predicted X, Y and R Values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C64E15-9324-698A-F1D3-1C0A3F20CF4D}"/>
              </a:ext>
            </a:extLst>
          </p:cNvPr>
          <p:cNvSpPr/>
          <p:nvPr/>
        </p:nvSpPr>
        <p:spPr>
          <a:xfrm>
            <a:off x="4419600" y="5050971"/>
            <a:ext cx="7053944" cy="10014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Goal 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 Model and deploy DNN in a legacy system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78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418C28-916B-AAA1-5C67-27C90E2A4F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Industrial brownfield architectures</a:t>
            </a:r>
          </a:p>
          <a:p>
            <a:r>
              <a:rPr lang="en-US" dirty="0"/>
              <a:t>Equipment with legacy hardware and software</a:t>
            </a:r>
          </a:p>
          <a:p>
            <a:r>
              <a:rPr lang="en-US" dirty="0"/>
              <a:t>Challenging requirements and constraints on the DNN deployment</a:t>
            </a:r>
          </a:p>
          <a:p>
            <a:r>
              <a:rPr lang="en-US" dirty="0"/>
              <a:t>Traditional inference </a:t>
            </a:r>
            <a:r>
              <a:rPr lang="en-US" dirty="0" err="1"/>
              <a:t>optimisation</a:t>
            </a:r>
            <a:r>
              <a:rPr lang="en-US" dirty="0"/>
              <a:t> approaches result in poor performance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A5358-E761-D944-B211-30BA84648D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0E73C-37CD-2B69-92ED-7CAC9514C1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|   &lt;4&gt;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F053E02-0AF6-300B-4183-EF2E0954A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</a:t>
            </a:r>
          </a:p>
        </p:txBody>
      </p:sp>
      <p:pic>
        <p:nvPicPr>
          <p:cNvPr id="6" name="Content Placeholder 4" descr="A white and pink machine&#10;&#10;Description automatically generated">
            <a:extLst>
              <a:ext uri="{FF2B5EF4-FFF2-40B4-BE49-F238E27FC236}">
                <a16:creationId xmlns:a16="http://schemas.microsoft.com/office/drawing/2014/main" id="{9D4FD35C-AE90-5A61-951E-FD0795114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735" y="1664491"/>
            <a:ext cx="403806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27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52823-6EFD-6DF5-0344-1F8A6D67B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Constraints for DNN Deployment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079AD9-A597-DD29-B8A9-F0B0DFAC3F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13152"/>
            <a:ext cx="493776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Precision of each prediction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b="0" i="0" u="none" strike="noStrike" baseline="0" dirty="0"/>
              <a:t> Operating system (OS)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b="0" i="0" u="none" strike="noStrike" baseline="0" dirty="0"/>
              <a:t> Processor support</a:t>
            </a: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r>
              <a:rPr lang="en-IN" b="0" i="0" u="none" strike="noStrike" baseline="0" dirty="0"/>
              <a:t> Physical space constraints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b="0" i="0" u="none" strike="noStrike" baseline="0" dirty="0"/>
              <a:t> Availability in the market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b="0" i="0" u="none" strike="noStrike" baseline="0" dirty="0"/>
              <a:t> Power Requirement</a:t>
            </a: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endParaRPr lang="en-I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B1EEECF-365B-8445-8EEF-98B3F6F60E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7920" y="2113152"/>
            <a:ext cx="493776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Latency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Bandwidth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Cost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Additional software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Ease of use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Availability of development support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66DBC2-A51E-1190-B5A0-EBEA0F6913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12884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FB9C2-E2FA-F5D3-39B8-C78848B0A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58" y="327504"/>
            <a:ext cx="7351505" cy="847279"/>
          </a:xfrm>
        </p:spPr>
        <p:txBody>
          <a:bodyPr/>
          <a:lstStyle/>
          <a:p>
            <a:r>
              <a:rPr lang="nl-NL" dirty="0" err="1">
                <a:cs typeface="Calibri Light"/>
              </a:rPr>
              <a:t>Proposed</a:t>
            </a:r>
            <a:r>
              <a:rPr lang="nl-NL" dirty="0">
                <a:cs typeface="Calibri Light"/>
              </a:rPr>
              <a:t> solution</a:t>
            </a:r>
            <a:endParaRPr lang="nl-NL" dirty="0"/>
          </a:p>
        </p:txBody>
      </p:sp>
      <p:pic>
        <p:nvPicPr>
          <p:cNvPr id="4" name="Content Placeholder 4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42B4E746-AAFD-BA92-4623-2AE7FF46B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142" y="1284515"/>
            <a:ext cx="6444343" cy="456804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BFE4B8-2F02-EAFC-2758-07FECAE8DF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4396F1-31F7-6E18-C880-41B95C98A03F}"/>
              </a:ext>
            </a:extLst>
          </p:cNvPr>
          <p:cNvSpPr txBox="1"/>
          <p:nvPr/>
        </p:nvSpPr>
        <p:spPr>
          <a:xfrm>
            <a:off x="6256489" y="5820034"/>
            <a:ext cx="514364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Machine Learning Operations (</a:t>
            </a:r>
            <a:r>
              <a:rPr lang="en-US" sz="2000" dirty="0" err="1"/>
              <a:t>MLOps</a:t>
            </a:r>
            <a:r>
              <a:rPr lang="en-US" sz="2000" dirty="0"/>
              <a:t>) Pipeline</a:t>
            </a:r>
            <a:endParaRPr lang="en-US" sz="2000" dirty="0">
              <a:cs typeface="Calibri"/>
            </a:endParaRP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839154BF-0E55-1B81-BF41-991F97D00A26}"/>
              </a:ext>
            </a:extLst>
          </p:cNvPr>
          <p:cNvSpPr txBox="1">
            <a:spLocks/>
          </p:cNvSpPr>
          <p:nvPr/>
        </p:nvSpPr>
        <p:spPr>
          <a:xfrm>
            <a:off x="176759" y="1714500"/>
            <a:ext cx="5309641" cy="422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1963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8188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9963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4588" indent="-17462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structured inference </a:t>
            </a:r>
            <a:r>
              <a:rPr lang="en-US" dirty="0" err="1"/>
              <a:t>optimisation</a:t>
            </a:r>
            <a:r>
              <a:rPr lang="en-US" dirty="0"/>
              <a:t> approach</a:t>
            </a:r>
          </a:p>
          <a:p>
            <a:r>
              <a:rPr lang="en-US" dirty="0"/>
              <a:t>Considering industrial brownfield architectures with existing legacy hardware and software</a:t>
            </a:r>
          </a:p>
          <a:p>
            <a:r>
              <a:rPr lang="en-US" dirty="0"/>
              <a:t>Four directions in the </a:t>
            </a:r>
            <a:r>
              <a:rPr lang="en-US" dirty="0" err="1"/>
              <a:t>MLOps</a:t>
            </a:r>
            <a:r>
              <a:rPr lang="en-US" dirty="0"/>
              <a:t> pipeline considered</a:t>
            </a:r>
          </a:p>
          <a:p>
            <a:pPr lvl="1"/>
            <a:r>
              <a:rPr lang="en-US" sz="2000" dirty="0"/>
              <a:t>DNN architecture selection</a:t>
            </a:r>
          </a:p>
          <a:p>
            <a:pPr lvl="1"/>
            <a:r>
              <a:rPr lang="en-US" sz="2000" dirty="0"/>
              <a:t>DNN model </a:t>
            </a:r>
            <a:r>
              <a:rPr lang="en-US" sz="2000" dirty="0" err="1"/>
              <a:t>optimisation</a:t>
            </a:r>
            <a:endParaRPr lang="en-US" sz="2000" dirty="0"/>
          </a:p>
          <a:p>
            <a:pPr lvl="1"/>
            <a:r>
              <a:rPr lang="en-US" sz="2000" dirty="0"/>
              <a:t>Target deployment platform</a:t>
            </a:r>
          </a:p>
          <a:p>
            <a:pPr lvl="1"/>
            <a:r>
              <a:rPr lang="en-US" sz="2000" dirty="0"/>
              <a:t>Inference engine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90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BCFC4-0FB8-C692-986E-3056DD6A9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67" y="0"/>
            <a:ext cx="10651897" cy="992293"/>
          </a:xfrm>
        </p:spPr>
        <p:txBody>
          <a:bodyPr>
            <a:normAutofit/>
          </a:bodyPr>
          <a:lstStyle/>
          <a:p>
            <a:r>
              <a:rPr lang="en-US" dirty="0"/>
              <a:t>Structured Approach for DNN Optimization</a:t>
            </a:r>
            <a:endParaRPr lang="en-IN" sz="4000" dirty="0">
              <a:solidFill>
                <a:schemeClr val="tx1"/>
              </a:solidFill>
            </a:endParaRPr>
          </a:p>
        </p:txBody>
      </p:sp>
      <p:pic>
        <p:nvPicPr>
          <p:cNvPr id="7" name="Content Placeholder 6" descr="A diagram of a process&#10;&#10;Description automatically generated with medium confidence">
            <a:extLst>
              <a:ext uri="{FF2B5EF4-FFF2-40B4-BE49-F238E27FC236}">
                <a16:creationId xmlns:a16="http://schemas.microsoft.com/office/drawing/2014/main" id="{3A04C536-F8CB-4B15-2A5F-C1D091988B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00" y="1527048"/>
            <a:ext cx="8241438" cy="4405093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49F574-A013-E32B-67D4-A5D619A7E7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73604" y="6287403"/>
            <a:ext cx="614544" cy="365125"/>
          </a:xfrm>
        </p:spPr>
        <p:txBody>
          <a:bodyPr/>
          <a:lstStyle/>
          <a:p>
            <a:r>
              <a:rPr lang="en-US" dirty="0"/>
              <a:t>7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1604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EEFE3-4133-1558-25AE-FF9B8717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DNN Inference Optimization</a:t>
            </a:r>
            <a:endParaRPr lang="en-IN" dirty="0"/>
          </a:p>
        </p:txBody>
      </p:sp>
      <p:pic>
        <p:nvPicPr>
          <p:cNvPr id="5" name="Content Placeholder 4" descr="A diagram of a software flowchart&#10;&#10;Description automatically generated">
            <a:extLst>
              <a:ext uri="{FF2B5EF4-FFF2-40B4-BE49-F238E27FC236}">
                <a16:creationId xmlns:a16="http://schemas.microsoft.com/office/drawing/2014/main" id="{1E3E5039-2499-04A4-5568-48DDE4D4E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977" y="1484368"/>
            <a:ext cx="6957655" cy="460854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A6AB0-4877-EF37-FC7E-66CFE9CE7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8</a:t>
            </a:r>
            <a:endParaRPr lang="en-US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81F7B0-2A52-B481-063D-1BD4611FFA02}"/>
              </a:ext>
            </a:extLst>
          </p:cNvPr>
          <p:cNvSpPr txBox="1"/>
          <p:nvPr/>
        </p:nvSpPr>
        <p:spPr>
          <a:xfrm>
            <a:off x="399535" y="3076833"/>
            <a:ext cx="434957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/>
              <a:t>Design aspects for DNN inference optimization</a:t>
            </a:r>
            <a:endParaRPr lang="en-US" sz="2000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9109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65973C-4668-1CB2-263F-E3E00764B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45D2D4-895A-DA1F-5976-21216B48DF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|   &lt;9&gt;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4E2FE6-8010-0F30-F98E-9C0E19455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optimization techniques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AE4650-2697-A0D5-9243-624513491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914" y="1382486"/>
            <a:ext cx="6773263" cy="481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814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IAAAAAAAAAAwAAAAMAAAAA/////wQAPwwAAAAAAAAAAAAAIAD///////////////8AAAD///////////////8DAAAAAwD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CAP///////wQAAAACABAAC1PM8q3L+9RApKpFFNOpkeEFAAAAAAADAAAAAwADAAAAAQADAAAAAAD///////8DAAEA////////BAAAAAMAEAALoJ1fq0jA+kKG/4G0HJoZ3wUAAAABAAMAAAAAAAMAAAA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CAMAAAAAAAAAAAAACAB////////////////AAAA////////////////BAAAAAMA////////BA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AgEDAAAAAgD///////8aAAZMaW5rZWRTaGFwZXNEYXRhUHJvcGVydHlfMAUAAAAAAAQAAAADAAQAAAABAAQAAAAAAP///////wMAAQEDAAAAAwD///////8lAAZMaW5rZWRTaGFwZVByZXNlbnRhdGlvblNldHRpbmdzRGF0YV8wBQAAAAE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3DgAAAAAAAAAAAAD/////gwCDAAAABV9pZAAQAAAABFPM8q3L+9RApKpFFNOpkeEDRGF0YQAbAAAABExpbmtlZFNoYXBlRGF0YQAFAAAAAAACTmFtZQAZAAAATGlua2VkU2hhcGVzRGF0YVByb3BlcnR5ABBWZXJzaW9uAAAAAAAJTGFzdFdyaXRlAGDvDfR7AQAAAAEA/////50AnQAAAAVfaWQAEAAAAASgnV+rSMD6Qob/gbQcmhnfA0RhdGEAKgAAAAhQcmVzZW50YXRpb25TY2FubmVkRm9yTGlua2VkU2hhcGVzAAEAAk5hbWUAJAAAAExpbmtlZFNoYXBlUHJlc2VudGF0aW9uU2V0dGluZ3NEYXRhABBWZXJzaW9uAAAAAAAJTGFzdFdyaXRlABfwDfR7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  <p:tag name="EMPOWERCHARTSPROPERTIES_B_LENGTH" val="24576"/>
</p:tagLst>
</file>

<file path=ppt/theme/theme1.xml><?xml version="1.0" encoding="utf-8"?>
<a:theme xmlns:a="http://schemas.openxmlformats.org/drawingml/2006/main" name="Office Theme">
  <a:themeElements>
    <a:clrScheme name="Custom 3">
      <a:dk1>
        <a:sysClr val="windowText" lastClr="000000"/>
      </a:dk1>
      <a:lt1>
        <a:sysClr val="window" lastClr="FFFFFF"/>
      </a:lt1>
      <a:dk2>
        <a:srgbClr val="333333"/>
      </a:dk2>
      <a:lt2>
        <a:srgbClr val="E5DEDB"/>
      </a:lt2>
      <a:accent1>
        <a:srgbClr val="FFA002"/>
      </a:accent1>
      <a:accent2>
        <a:srgbClr val="FFDF6A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1773B1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MOCO4E_presentation_templ_v2 (2).pptx" id="{42C0507F-1F41-4916-82F9-67DC87B8C7FA}" vid="{34A93689-AB57-4840-8205-36DB98D04B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6AEBCD306B82D4F97B4E8CB0BE0A0B4" ma:contentTypeVersion="17" ma:contentTypeDescription="Create a new document." ma:contentTypeScope="" ma:versionID="cb7deb2b59c3fe3eec0ef8ea49b7244a">
  <xsd:schema xmlns:xsd="http://www.w3.org/2001/XMLSchema" xmlns:xs="http://www.w3.org/2001/XMLSchema" xmlns:p="http://schemas.microsoft.com/office/2006/metadata/properties" xmlns:ns2="d5cfabd1-82da-4248-97ea-22cc64d9fc41" xmlns:ns3="e9cd0145-bd31-4a5d-9062-458bcfa2b077" targetNamespace="http://schemas.microsoft.com/office/2006/metadata/properties" ma:root="true" ma:fieldsID="124985caca15d0f3ecb0aa5279c52046" ns2:_="" ns3:_="">
    <xsd:import namespace="d5cfabd1-82da-4248-97ea-22cc64d9fc41"/>
    <xsd:import namespace="e9cd0145-bd31-4a5d-9062-458bcfa2b0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fabd1-82da-4248-97ea-22cc64d9fc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77222cf5-9aa4-4974-92d2-b279b57711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cd0145-bd31-4a5d-9062-458bcfa2b077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ad34ef00-a2f1-4b3d-9dc7-b0a2aa6a853f}" ma:internalName="TaxCatchAll" ma:showField="CatchAllData" ma:web="e9cd0145-bd31-4a5d-9062-458bcfa2b0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5cfabd1-82da-4248-97ea-22cc64d9fc41">
      <Terms xmlns="http://schemas.microsoft.com/office/infopath/2007/PartnerControls"/>
    </lcf76f155ced4ddcb4097134ff3c332f>
    <TaxCatchAll xmlns="e9cd0145-bd31-4a5d-9062-458bcfa2b077" xsi:nil="true"/>
  </documentManagement>
</p:properties>
</file>

<file path=customXml/itemProps1.xml><?xml version="1.0" encoding="utf-8"?>
<ds:datastoreItem xmlns:ds="http://schemas.openxmlformats.org/officeDocument/2006/customXml" ds:itemID="{C8CDA451-958E-4F5E-9FD2-DC9671ECB4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5cfabd1-82da-4248-97ea-22cc64d9fc41"/>
    <ds:schemaRef ds:uri="e9cd0145-bd31-4a5d-9062-458bcfa2b0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1273501-D10C-4681-AADB-9A68F0DE96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285B375-18A0-4B14-ACDF-A5E00FAD0FAA}">
  <ds:schemaRefs>
    <ds:schemaRef ds:uri="http://purl.org/dc/dcmitype/"/>
    <ds:schemaRef ds:uri="http://schemas.microsoft.com/office/2006/documentManagement/types"/>
    <ds:schemaRef ds:uri="http://purl.org/dc/terms/"/>
    <ds:schemaRef ds:uri="http://schemas.microsoft.com/office/infopath/2007/PartnerControls"/>
    <ds:schemaRef ds:uri="e9cd0145-bd31-4a5d-9062-458bcfa2b077"/>
    <ds:schemaRef ds:uri="http://purl.org/dc/elements/1.1/"/>
    <ds:schemaRef ds:uri="d5cfabd1-82da-4248-97ea-22cc64d9fc41"/>
    <ds:schemaRef ds:uri="http://www.w3.org/XML/1998/namespace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IMOCO4E_presentation_templ_v2</Template>
  <TotalTime>753</TotalTime>
  <Words>614</Words>
  <Application>Microsoft Office PowerPoint</Application>
  <PresentationFormat>Widescreen</PresentationFormat>
  <Paragraphs>171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Courier New</vt:lpstr>
      <vt:lpstr>NimbusRomNo9L-Regu</vt:lpstr>
      <vt:lpstr>Wingdings</vt:lpstr>
      <vt:lpstr>Office Theme</vt:lpstr>
      <vt:lpstr>A Structured Inference Optimization Approach for Vision-Based DNN Deployment on Legacy Systems</vt:lpstr>
      <vt:lpstr>Motivation</vt:lpstr>
      <vt:lpstr>Motivation</vt:lpstr>
      <vt:lpstr>Challenge</vt:lpstr>
      <vt:lpstr>Constraints for DNN Deployment</vt:lpstr>
      <vt:lpstr>Proposed solution</vt:lpstr>
      <vt:lpstr>Structured Approach for DNN Optimization</vt:lpstr>
      <vt:lpstr>DNN Inference Optimization</vt:lpstr>
      <vt:lpstr>Model optimization techniques</vt:lpstr>
      <vt:lpstr>Inference engines</vt:lpstr>
      <vt:lpstr>Chosen Optimization Techniques for the Use Case</vt:lpstr>
      <vt:lpstr>Baseline Experimentation Results</vt:lpstr>
      <vt:lpstr>Design Space Exploration  - CPU</vt:lpstr>
      <vt:lpstr>Design Space Exploration  - CPU</vt:lpstr>
      <vt:lpstr>Design Space Exploration  - CPU</vt:lpstr>
      <vt:lpstr>Design Space Exploration  - CPU</vt:lpstr>
      <vt:lpstr>Design Space Exploration  - CPU</vt:lpstr>
      <vt:lpstr>Design Space Exploration– VPU, TPU </vt:lpstr>
      <vt:lpstr>Discussion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Structured Inference Optimization Approach for Vision-Based DNN Deployment on Legacy Systems</dc:title>
  <dc:creator>Sajid Mohamed</dc:creator>
  <cp:lastModifiedBy>Sajid Mohamed</cp:lastModifiedBy>
  <cp:revision>217</cp:revision>
  <dcterms:created xsi:type="dcterms:W3CDTF">2023-09-08T15:20:50Z</dcterms:created>
  <dcterms:modified xsi:type="dcterms:W3CDTF">2023-09-11T19:15:11Z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0x010100D6AEBCD306B82D4F97B4E8CB0BE0A0B4</vt:lpwstr>
  </property>
  <property fmtid="{D5CDD505-2E9C-101B-9397-08002B2CF9AE}" pid="3" name="MediaServiceImageTags">
    <vt:lpwstr/>
  </property>
</Properties>
</file>